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68" r:id="rId4"/>
    <p:sldId id="258" r:id="rId5"/>
    <p:sldId id="259" r:id="rId6"/>
    <p:sldId id="267" r:id="rId7"/>
    <p:sldId id="264" r:id="rId8"/>
    <p:sldId id="261" r:id="rId9"/>
    <p:sldId id="262" r:id="rId10"/>
    <p:sldId id="265" r:id="rId11"/>
    <p:sldId id="273" r:id="rId12"/>
    <p:sldId id="274" r:id="rId13"/>
    <p:sldId id="271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04" autoAdjust="0"/>
  </p:normalViewPr>
  <p:slideViewPr>
    <p:cSldViewPr snapToGrid="0">
      <p:cViewPr varScale="1">
        <p:scale>
          <a:sx n="106" d="100"/>
          <a:sy n="106" d="100"/>
        </p:scale>
        <p:origin x="242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0B19A2-E231-4B1B-A1AC-F2E442D77E60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2B0FFDC-D413-43EC-9E66-8744A120B10D}">
      <dgm:prSet phldrT="[Text]"/>
      <dgm:spPr/>
      <dgm:t>
        <a:bodyPr/>
        <a:lstStyle/>
        <a:p>
          <a:r>
            <a:rPr lang="de-DE" dirty="0"/>
            <a:t>Anger</a:t>
          </a:r>
        </a:p>
      </dgm:t>
    </dgm:pt>
    <dgm:pt modelId="{D4E5A6C0-7468-45A6-A3CC-5F936CA07B2F}" type="parTrans" cxnId="{9F187356-DA9C-4DF7-BD39-2DB8EF70A777}">
      <dgm:prSet/>
      <dgm:spPr/>
      <dgm:t>
        <a:bodyPr/>
        <a:lstStyle/>
        <a:p>
          <a:endParaRPr lang="de-DE"/>
        </a:p>
      </dgm:t>
    </dgm:pt>
    <dgm:pt modelId="{76E3D0B0-034B-4797-87CC-45DAB4F8DBFB}" type="sibTrans" cxnId="{9F187356-DA9C-4DF7-BD39-2DB8EF70A777}">
      <dgm:prSet/>
      <dgm:spPr/>
      <dgm:t>
        <a:bodyPr/>
        <a:lstStyle/>
        <a:p>
          <a:endParaRPr lang="de-DE"/>
        </a:p>
      </dgm:t>
    </dgm:pt>
    <dgm:pt modelId="{0F8C72B7-FEED-4686-B458-CBFCA5A4AE25}">
      <dgm:prSet phldrT="[Text]" custT="1"/>
      <dgm:spPr/>
      <dgm:t>
        <a:bodyPr/>
        <a:lstStyle/>
        <a:p>
          <a:r>
            <a:rPr lang="de-DE" sz="2400" dirty="0"/>
            <a:t>Low </a:t>
          </a:r>
          <a:r>
            <a:rPr lang="de-DE" sz="2400" dirty="0" err="1"/>
            <a:t>notes</a:t>
          </a:r>
          <a:endParaRPr lang="de-DE" sz="2400" dirty="0"/>
        </a:p>
      </dgm:t>
    </dgm:pt>
    <dgm:pt modelId="{6A62A1FA-02AD-49AB-A5F4-00569D63010F}" type="parTrans" cxnId="{B1D83E2F-434C-4C1B-8DCB-023B92C8CF7F}">
      <dgm:prSet/>
      <dgm:spPr/>
      <dgm:t>
        <a:bodyPr/>
        <a:lstStyle/>
        <a:p>
          <a:endParaRPr lang="de-DE"/>
        </a:p>
      </dgm:t>
    </dgm:pt>
    <dgm:pt modelId="{CB8473F8-64E2-4B82-836D-057CA6C4C33A}" type="sibTrans" cxnId="{B1D83E2F-434C-4C1B-8DCB-023B92C8CF7F}">
      <dgm:prSet/>
      <dgm:spPr/>
      <dgm:t>
        <a:bodyPr/>
        <a:lstStyle/>
        <a:p>
          <a:endParaRPr lang="de-DE"/>
        </a:p>
      </dgm:t>
    </dgm:pt>
    <dgm:pt modelId="{96452F9D-44E2-4E43-A4C5-79DE53482623}">
      <dgm:prSet phldrT="[Text]"/>
      <dgm:spPr/>
      <dgm:t>
        <a:bodyPr/>
        <a:lstStyle/>
        <a:p>
          <a:r>
            <a:rPr lang="de-DE" dirty="0" err="1"/>
            <a:t>Happiness</a:t>
          </a:r>
          <a:endParaRPr lang="de-DE" dirty="0"/>
        </a:p>
      </dgm:t>
    </dgm:pt>
    <dgm:pt modelId="{99C2938D-A17F-4E42-AA1C-AC48D7340D20}" type="parTrans" cxnId="{6F971F0A-B946-40DB-B0E9-C75243A7D969}">
      <dgm:prSet/>
      <dgm:spPr/>
      <dgm:t>
        <a:bodyPr/>
        <a:lstStyle/>
        <a:p>
          <a:endParaRPr lang="de-DE"/>
        </a:p>
      </dgm:t>
    </dgm:pt>
    <dgm:pt modelId="{8C22A0C6-AC79-49D1-8613-2EE9130BC7BA}" type="sibTrans" cxnId="{6F971F0A-B946-40DB-B0E9-C75243A7D969}">
      <dgm:prSet/>
      <dgm:spPr/>
      <dgm:t>
        <a:bodyPr/>
        <a:lstStyle/>
        <a:p>
          <a:endParaRPr lang="de-DE"/>
        </a:p>
      </dgm:t>
    </dgm:pt>
    <dgm:pt modelId="{BEF930AF-3004-4C72-8A89-A9466CF4E6EE}">
      <dgm:prSet phldrT="[Text]" custT="1"/>
      <dgm:spPr/>
      <dgm:t>
        <a:bodyPr/>
        <a:lstStyle/>
        <a:p>
          <a:r>
            <a:rPr lang="de-DE" sz="2400" dirty="0"/>
            <a:t>Piano</a:t>
          </a:r>
        </a:p>
      </dgm:t>
    </dgm:pt>
    <dgm:pt modelId="{4B715684-69C0-41C8-B0E2-675382677FFB}" type="parTrans" cxnId="{C3050A0A-A326-489B-8856-18FE1ADE36F8}">
      <dgm:prSet/>
      <dgm:spPr/>
      <dgm:t>
        <a:bodyPr/>
        <a:lstStyle/>
        <a:p>
          <a:endParaRPr lang="de-DE"/>
        </a:p>
      </dgm:t>
    </dgm:pt>
    <dgm:pt modelId="{CA995CD7-AE5C-4D9C-A301-9283817B6B0A}" type="sibTrans" cxnId="{C3050A0A-A326-489B-8856-18FE1ADE36F8}">
      <dgm:prSet/>
      <dgm:spPr/>
      <dgm:t>
        <a:bodyPr/>
        <a:lstStyle/>
        <a:p>
          <a:endParaRPr lang="de-DE"/>
        </a:p>
      </dgm:t>
    </dgm:pt>
    <dgm:pt modelId="{3ADA56FE-3FF5-4964-A05F-9ACD3905C6F5}">
      <dgm:prSet phldrT="[Text]"/>
      <dgm:spPr/>
      <dgm:t>
        <a:bodyPr/>
        <a:lstStyle/>
        <a:p>
          <a:r>
            <a:rPr lang="de-DE" dirty="0"/>
            <a:t>Fear</a:t>
          </a:r>
        </a:p>
      </dgm:t>
    </dgm:pt>
    <dgm:pt modelId="{94F98451-297E-49AF-8194-F25618D0BFDB}" type="parTrans" cxnId="{00A27F74-ECE0-437F-8892-070B77644738}">
      <dgm:prSet/>
      <dgm:spPr/>
      <dgm:t>
        <a:bodyPr/>
        <a:lstStyle/>
        <a:p>
          <a:endParaRPr lang="de-DE"/>
        </a:p>
      </dgm:t>
    </dgm:pt>
    <dgm:pt modelId="{883CCA99-073F-4B26-AF03-C41DFFE03236}" type="sibTrans" cxnId="{00A27F74-ECE0-437F-8892-070B77644738}">
      <dgm:prSet/>
      <dgm:spPr/>
      <dgm:t>
        <a:bodyPr/>
        <a:lstStyle/>
        <a:p>
          <a:endParaRPr lang="de-DE"/>
        </a:p>
      </dgm:t>
    </dgm:pt>
    <dgm:pt modelId="{701B212C-2909-4B40-A5C0-0771F3B51086}">
      <dgm:prSet phldrT="[Text]" custT="1"/>
      <dgm:spPr/>
      <dgm:t>
        <a:bodyPr/>
        <a:lstStyle/>
        <a:p>
          <a:r>
            <a:rPr lang="de-DE" sz="2400" dirty="0"/>
            <a:t>Crash Cymbals</a:t>
          </a:r>
        </a:p>
      </dgm:t>
    </dgm:pt>
    <dgm:pt modelId="{C3D5EC03-E27C-482D-8EA3-50A8FB2D906F}" type="parTrans" cxnId="{E4C3231F-C95E-4D00-80C6-16B40CFE8FF0}">
      <dgm:prSet/>
      <dgm:spPr/>
      <dgm:t>
        <a:bodyPr/>
        <a:lstStyle/>
        <a:p>
          <a:endParaRPr lang="de-DE"/>
        </a:p>
      </dgm:t>
    </dgm:pt>
    <dgm:pt modelId="{8DBCC9FD-1F4C-4B25-9423-D48C42533EEF}" type="sibTrans" cxnId="{E4C3231F-C95E-4D00-80C6-16B40CFE8FF0}">
      <dgm:prSet/>
      <dgm:spPr/>
      <dgm:t>
        <a:bodyPr/>
        <a:lstStyle/>
        <a:p>
          <a:endParaRPr lang="de-DE"/>
        </a:p>
      </dgm:t>
    </dgm:pt>
    <dgm:pt modelId="{C8D06DAA-1F90-48CB-9382-132000A3139A}">
      <dgm:prSet phldrT="[Text]" custT="1"/>
      <dgm:spPr/>
      <dgm:t>
        <a:bodyPr/>
        <a:lstStyle/>
        <a:p>
          <a:r>
            <a:rPr lang="de-DE" sz="2400" dirty="0"/>
            <a:t>Organ </a:t>
          </a:r>
          <a:r>
            <a:rPr lang="de-DE" sz="2400" dirty="0" err="1"/>
            <a:t>music</a:t>
          </a:r>
          <a:endParaRPr lang="de-DE" sz="2400" dirty="0"/>
        </a:p>
      </dgm:t>
    </dgm:pt>
    <dgm:pt modelId="{B022BD21-78C9-4F0B-8197-2C5D571D41BF}" type="parTrans" cxnId="{80E69186-3218-4B90-8710-30BC814ACB8B}">
      <dgm:prSet/>
      <dgm:spPr/>
      <dgm:t>
        <a:bodyPr/>
        <a:lstStyle/>
        <a:p>
          <a:endParaRPr lang="de-DE"/>
        </a:p>
      </dgm:t>
    </dgm:pt>
    <dgm:pt modelId="{27DBF6A2-2BF5-4D3C-AA18-121A640CB770}" type="sibTrans" cxnId="{80E69186-3218-4B90-8710-30BC814ACB8B}">
      <dgm:prSet/>
      <dgm:spPr/>
      <dgm:t>
        <a:bodyPr/>
        <a:lstStyle/>
        <a:p>
          <a:endParaRPr lang="de-DE"/>
        </a:p>
      </dgm:t>
    </dgm:pt>
    <dgm:pt modelId="{F26622AB-7E11-436D-B9AD-FD6B464FB8E8}">
      <dgm:prSet phldrT="[Text]" custT="1"/>
      <dgm:spPr/>
      <dgm:t>
        <a:bodyPr/>
        <a:lstStyle/>
        <a:p>
          <a:r>
            <a:rPr lang="de-DE" sz="2400" dirty="0"/>
            <a:t>High, </a:t>
          </a:r>
          <a:r>
            <a:rPr lang="de-DE" sz="2400" dirty="0" err="1"/>
            <a:t>faster</a:t>
          </a:r>
          <a:r>
            <a:rPr lang="de-DE" sz="2400" dirty="0"/>
            <a:t> </a:t>
          </a:r>
          <a:r>
            <a:rPr lang="de-DE" sz="2400" dirty="0" err="1"/>
            <a:t>notes</a:t>
          </a:r>
          <a:endParaRPr lang="de-DE" sz="2400" dirty="0"/>
        </a:p>
      </dgm:t>
    </dgm:pt>
    <dgm:pt modelId="{107AAE5F-2493-4E9F-BF4A-E9D73C500F2E}" type="parTrans" cxnId="{AF672D59-EA3A-4849-B37D-0553C7E75E11}">
      <dgm:prSet/>
      <dgm:spPr/>
      <dgm:t>
        <a:bodyPr/>
        <a:lstStyle/>
        <a:p>
          <a:endParaRPr lang="de-DE"/>
        </a:p>
      </dgm:t>
    </dgm:pt>
    <dgm:pt modelId="{A00972F6-19E8-4495-9922-56F7DD7B24DB}" type="sibTrans" cxnId="{AF672D59-EA3A-4849-B37D-0553C7E75E11}">
      <dgm:prSet/>
      <dgm:spPr/>
      <dgm:t>
        <a:bodyPr/>
        <a:lstStyle/>
        <a:p>
          <a:endParaRPr lang="de-DE"/>
        </a:p>
      </dgm:t>
    </dgm:pt>
    <dgm:pt modelId="{23ADB1A2-D109-4559-9219-716653A126BF}">
      <dgm:prSet phldrT="[Text]"/>
      <dgm:spPr/>
      <dgm:t>
        <a:bodyPr/>
        <a:lstStyle/>
        <a:p>
          <a:r>
            <a:rPr lang="de-DE" dirty="0"/>
            <a:t>Neutral</a:t>
          </a:r>
        </a:p>
      </dgm:t>
    </dgm:pt>
    <dgm:pt modelId="{05A31E8D-6AEF-4112-ACCD-18859FBD569E}" type="parTrans" cxnId="{0F2C6095-0BE2-407C-B779-E83DB28C8A1F}">
      <dgm:prSet/>
      <dgm:spPr/>
      <dgm:t>
        <a:bodyPr/>
        <a:lstStyle/>
        <a:p>
          <a:endParaRPr lang="de-DE"/>
        </a:p>
      </dgm:t>
    </dgm:pt>
    <dgm:pt modelId="{75516511-B281-4726-80F1-9FC9041F83FA}" type="sibTrans" cxnId="{0F2C6095-0BE2-407C-B779-E83DB28C8A1F}">
      <dgm:prSet/>
      <dgm:spPr/>
      <dgm:t>
        <a:bodyPr/>
        <a:lstStyle/>
        <a:p>
          <a:endParaRPr lang="de-DE"/>
        </a:p>
      </dgm:t>
    </dgm:pt>
    <dgm:pt modelId="{13FD0E41-C465-4817-A68B-186C0F35B666}">
      <dgm:prSet phldrT="[Text]" custT="1"/>
      <dgm:spPr/>
      <dgm:t>
        <a:bodyPr/>
        <a:lstStyle/>
        <a:p>
          <a:r>
            <a:rPr lang="de-DE" sz="2400" dirty="0"/>
            <a:t>Piano </a:t>
          </a:r>
          <a:r>
            <a:rPr lang="de-DE" sz="2400" dirty="0" err="1"/>
            <a:t>music</a:t>
          </a:r>
          <a:endParaRPr lang="de-DE" sz="2400" dirty="0"/>
        </a:p>
      </dgm:t>
    </dgm:pt>
    <dgm:pt modelId="{9AF6AE31-963B-47A7-8FB6-9C7875B4469D}" type="parTrans" cxnId="{4C550EBD-09A5-433F-B71D-913AA2C2A6F3}">
      <dgm:prSet/>
      <dgm:spPr/>
      <dgm:t>
        <a:bodyPr/>
        <a:lstStyle/>
        <a:p>
          <a:endParaRPr lang="de-DE"/>
        </a:p>
      </dgm:t>
    </dgm:pt>
    <dgm:pt modelId="{32F0037A-ACDF-48CF-A307-58A02F175570}" type="sibTrans" cxnId="{4C550EBD-09A5-433F-B71D-913AA2C2A6F3}">
      <dgm:prSet/>
      <dgm:spPr/>
      <dgm:t>
        <a:bodyPr/>
        <a:lstStyle/>
        <a:p>
          <a:endParaRPr lang="de-DE"/>
        </a:p>
      </dgm:t>
    </dgm:pt>
    <dgm:pt modelId="{E7009F96-CF63-407B-AE81-4C1D96A50B60}" type="pres">
      <dgm:prSet presAssocID="{6E0B19A2-E231-4B1B-A1AC-F2E442D77E60}" presName="Name0" presStyleCnt="0">
        <dgm:presLayoutVars>
          <dgm:dir/>
          <dgm:animLvl val="lvl"/>
          <dgm:resizeHandles val="exact"/>
        </dgm:presLayoutVars>
      </dgm:prSet>
      <dgm:spPr/>
    </dgm:pt>
    <dgm:pt modelId="{B0FF61E9-65ED-4DCB-9EE9-1CA67E8B18C5}" type="pres">
      <dgm:prSet presAssocID="{23ADB1A2-D109-4559-9219-716653A126BF}" presName="composite" presStyleCnt="0"/>
      <dgm:spPr/>
    </dgm:pt>
    <dgm:pt modelId="{E283B37D-736B-45D3-A129-259D7FDD1915}" type="pres">
      <dgm:prSet presAssocID="{23ADB1A2-D109-4559-9219-716653A126BF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9F01059E-85A2-4729-B979-8E33B359417A}" type="pres">
      <dgm:prSet presAssocID="{23ADB1A2-D109-4559-9219-716653A126BF}" presName="desTx" presStyleLbl="alignAccFollowNode1" presStyleIdx="0" presStyleCnt="4">
        <dgm:presLayoutVars>
          <dgm:bulletEnabled val="1"/>
        </dgm:presLayoutVars>
      </dgm:prSet>
      <dgm:spPr/>
    </dgm:pt>
    <dgm:pt modelId="{307BA6AA-C0AB-4739-AADD-BA99F78B8020}" type="pres">
      <dgm:prSet presAssocID="{75516511-B281-4726-80F1-9FC9041F83FA}" presName="space" presStyleCnt="0"/>
      <dgm:spPr/>
    </dgm:pt>
    <dgm:pt modelId="{C4542F05-ADC8-477D-BE7C-79DC6DC53C29}" type="pres">
      <dgm:prSet presAssocID="{42B0FFDC-D413-43EC-9E66-8744A120B10D}" presName="composite" presStyleCnt="0"/>
      <dgm:spPr/>
    </dgm:pt>
    <dgm:pt modelId="{1AAF8270-DD5F-44C5-88EB-C142B4843F5A}" type="pres">
      <dgm:prSet presAssocID="{42B0FFDC-D413-43EC-9E66-8744A120B10D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4CCD88A3-3112-4BF2-BBE3-8EE407BC0509}" type="pres">
      <dgm:prSet presAssocID="{42B0FFDC-D413-43EC-9E66-8744A120B10D}" presName="desTx" presStyleLbl="alignAccFollowNode1" presStyleIdx="1" presStyleCnt="4">
        <dgm:presLayoutVars>
          <dgm:bulletEnabled val="1"/>
        </dgm:presLayoutVars>
      </dgm:prSet>
      <dgm:spPr/>
    </dgm:pt>
    <dgm:pt modelId="{C3A3280C-ADAA-4DE5-B213-BFC3F760E030}" type="pres">
      <dgm:prSet presAssocID="{76E3D0B0-034B-4797-87CC-45DAB4F8DBFB}" presName="space" presStyleCnt="0"/>
      <dgm:spPr/>
    </dgm:pt>
    <dgm:pt modelId="{17BD1C31-0020-4FC2-936F-9076A554ADC1}" type="pres">
      <dgm:prSet presAssocID="{96452F9D-44E2-4E43-A4C5-79DE53482623}" presName="composite" presStyleCnt="0"/>
      <dgm:spPr/>
    </dgm:pt>
    <dgm:pt modelId="{635A1DA9-48EE-4C3E-BEB8-194F85EC6851}" type="pres">
      <dgm:prSet presAssocID="{96452F9D-44E2-4E43-A4C5-79DE53482623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B0CBAD9D-1280-4BB8-B88D-37580B220125}" type="pres">
      <dgm:prSet presAssocID="{96452F9D-44E2-4E43-A4C5-79DE53482623}" presName="desTx" presStyleLbl="alignAccFollowNode1" presStyleIdx="2" presStyleCnt="4">
        <dgm:presLayoutVars>
          <dgm:bulletEnabled val="1"/>
        </dgm:presLayoutVars>
      </dgm:prSet>
      <dgm:spPr/>
    </dgm:pt>
    <dgm:pt modelId="{BA13E136-AF3D-4176-B2FE-F1C6426A611A}" type="pres">
      <dgm:prSet presAssocID="{8C22A0C6-AC79-49D1-8613-2EE9130BC7BA}" presName="space" presStyleCnt="0"/>
      <dgm:spPr/>
    </dgm:pt>
    <dgm:pt modelId="{593DD098-7B1D-4BF4-BFBA-FB48A672B5D6}" type="pres">
      <dgm:prSet presAssocID="{3ADA56FE-3FF5-4964-A05F-9ACD3905C6F5}" presName="composite" presStyleCnt="0"/>
      <dgm:spPr/>
    </dgm:pt>
    <dgm:pt modelId="{73195C61-4BDB-4512-8A3F-AC3018EFF607}" type="pres">
      <dgm:prSet presAssocID="{3ADA56FE-3FF5-4964-A05F-9ACD3905C6F5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244246D-7E0F-45B7-8E99-0D9ED6505F44}" type="pres">
      <dgm:prSet presAssocID="{3ADA56FE-3FF5-4964-A05F-9ACD3905C6F5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C3050A0A-A326-489B-8856-18FE1ADE36F8}" srcId="{96452F9D-44E2-4E43-A4C5-79DE53482623}" destId="{BEF930AF-3004-4C72-8A89-A9466CF4E6EE}" srcOrd="1" destOrd="0" parTransId="{4B715684-69C0-41C8-B0E2-675382677FFB}" sibTransId="{CA995CD7-AE5C-4D9C-A301-9283817B6B0A}"/>
    <dgm:cxn modelId="{6F971F0A-B946-40DB-B0E9-C75243A7D969}" srcId="{6E0B19A2-E231-4B1B-A1AC-F2E442D77E60}" destId="{96452F9D-44E2-4E43-A4C5-79DE53482623}" srcOrd="2" destOrd="0" parTransId="{99C2938D-A17F-4E42-AA1C-AC48D7340D20}" sibTransId="{8C22A0C6-AC79-49D1-8613-2EE9130BC7BA}"/>
    <dgm:cxn modelId="{E4C3231F-C95E-4D00-80C6-16B40CFE8FF0}" srcId="{3ADA56FE-3FF5-4964-A05F-9ACD3905C6F5}" destId="{701B212C-2909-4B40-A5C0-0771F3B51086}" srcOrd="0" destOrd="0" parTransId="{C3D5EC03-E27C-482D-8EA3-50A8FB2D906F}" sibTransId="{8DBCC9FD-1F4C-4B25-9423-D48C42533EEF}"/>
    <dgm:cxn modelId="{0AE07B2A-BF44-448F-AFE7-90ACC7914C71}" type="presOf" srcId="{42B0FFDC-D413-43EC-9E66-8744A120B10D}" destId="{1AAF8270-DD5F-44C5-88EB-C142B4843F5A}" srcOrd="0" destOrd="0" presId="urn:microsoft.com/office/officeart/2005/8/layout/hList1"/>
    <dgm:cxn modelId="{44436A2B-8A7E-4A49-8910-D0632284D6F4}" type="presOf" srcId="{0F8C72B7-FEED-4686-B458-CBFCA5A4AE25}" destId="{4CCD88A3-3112-4BF2-BBE3-8EE407BC0509}" srcOrd="0" destOrd="0" presId="urn:microsoft.com/office/officeart/2005/8/layout/hList1"/>
    <dgm:cxn modelId="{B1D83E2F-434C-4C1B-8DCB-023B92C8CF7F}" srcId="{42B0FFDC-D413-43EC-9E66-8744A120B10D}" destId="{0F8C72B7-FEED-4686-B458-CBFCA5A4AE25}" srcOrd="0" destOrd="0" parTransId="{6A62A1FA-02AD-49AB-A5F4-00569D63010F}" sibTransId="{CB8473F8-64E2-4B82-836D-057CA6C4C33A}"/>
    <dgm:cxn modelId="{F5D0F061-ADCA-429E-BCEE-F063EFF15384}" type="presOf" srcId="{F26622AB-7E11-436D-B9AD-FD6B464FB8E8}" destId="{B0CBAD9D-1280-4BB8-B88D-37580B220125}" srcOrd="0" destOrd="0" presId="urn:microsoft.com/office/officeart/2005/8/layout/hList1"/>
    <dgm:cxn modelId="{627A2F4B-6254-4B32-A6AB-EE680AD2E01E}" type="presOf" srcId="{13FD0E41-C465-4817-A68B-186C0F35B666}" destId="{9F01059E-85A2-4729-B979-8E33B359417A}" srcOrd="0" destOrd="0" presId="urn:microsoft.com/office/officeart/2005/8/layout/hList1"/>
    <dgm:cxn modelId="{855C466C-BFCF-4B61-90B6-416F1DFB9792}" type="presOf" srcId="{6E0B19A2-E231-4B1B-A1AC-F2E442D77E60}" destId="{E7009F96-CF63-407B-AE81-4C1D96A50B60}" srcOrd="0" destOrd="0" presId="urn:microsoft.com/office/officeart/2005/8/layout/hList1"/>
    <dgm:cxn modelId="{00A27F74-ECE0-437F-8892-070B77644738}" srcId="{6E0B19A2-E231-4B1B-A1AC-F2E442D77E60}" destId="{3ADA56FE-3FF5-4964-A05F-9ACD3905C6F5}" srcOrd="3" destOrd="0" parTransId="{94F98451-297E-49AF-8194-F25618D0BFDB}" sibTransId="{883CCA99-073F-4B26-AF03-C41DFFE03236}"/>
    <dgm:cxn modelId="{9F187356-DA9C-4DF7-BD39-2DB8EF70A777}" srcId="{6E0B19A2-E231-4B1B-A1AC-F2E442D77E60}" destId="{42B0FFDC-D413-43EC-9E66-8744A120B10D}" srcOrd="1" destOrd="0" parTransId="{D4E5A6C0-7468-45A6-A3CC-5F936CA07B2F}" sibTransId="{76E3D0B0-034B-4797-87CC-45DAB4F8DBFB}"/>
    <dgm:cxn modelId="{AF672D59-EA3A-4849-B37D-0553C7E75E11}" srcId="{96452F9D-44E2-4E43-A4C5-79DE53482623}" destId="{F26622AB-7E11-436D-B9AD-FD6B464FB8E8}" srcOrd="0" destOrd="0" parTransId="{107AAE5F-2493-4E9F-BF4A-E9D73C500F2E}" sibTransId="{A00972F6-19E8-4495-9922-56F7DD7B24DB}"/>
    <dgm:cxn modelId="{D6CB325A-C32A-421F-B63F-9510E8E57A88}" type="presOf" srcId="{23ADB1A2-D109-4559-9219-716653A126BF}" destId="{E283B37D-736B-45D3-A129-259D7FDD1915}" srcOrd="0" destOrd="0" presId="urn:microsoft.com/office/officeart/2005/8/layout/hList1"/>
    <dgm:cxn modelId="{11727A84-CC1D-4BC9-80F1-35ED274C84A1}" type="presOf" srcId="{96452F9D-44E2-4E43-A4C5-79DE53482623}" destId="{635A1DA9-48EE-4C3E-BEB8-194F85EC6851}" srcOrd="0" destOrd="0" presId="urn:microsoft.com/office/officeart/2005/8/layout/hList1"/>
    <dgm:cxn modelId="{80E69186-3218-4B90-8710-30BC814ACB8B}" srcId="{42B0FFDC-D413-43EC-9E66-8744A120B10D}" destId="{C8D06DAA-1F90-48CB-9382-132000A3139A}" srcOrd="1" destOrd="0" parTransId="{B022BD21-78C9-4F0B-8197-2C5D571D41BF}" sibTransId="{27DBF6A2-2BF5-4D3C-AA18-121A640CB770}"/>
    <dgm:cxn modelId="{0F2C6095-0BE2-407C-B779-E83DB28C8A1F}" srcId="{6E0B19A2-E231-4B1B-A1AC-F2E442D77E60}" destId="{23ADB1A2-D109-4559-9219-716653A126BF}" srcOrd="0" destOrd="0" parTransId="{05A31E8D-6AEF-4112-ACCD-18859FBD569E}" sibTransId="{75516511-B281-4726-80F1-9FC9041F83FA}"/>
    <dgm:cxn modelId="{4C550EBD-09A5-433F-B71D-913AA2C2A6F3}" srcId="{23ADB1A2-D109-4559-9219-716653A126BF}" destId="{13FD0E41-C465-4817-A68B-186C0F35B666}" srcOrd="0" destOrd="0" parTransId="{9AF6AE31-963B-47A7-8FB6-9C7875B4469D}" sibTransId="{32F0037A-ACDF-48CF-A307-58A02F175570}"/>
    <dgm:cxn modelId="{76DBC8D7-5468-44A5-98A0-1740FE1B774D}" type="presOf" srcId="{701B212C-2909-4B40-A5C0-0771F3B51086}" destId="{0244246D-7E0F-45B7-8E99-0D9ED6505F44}" srcOrd="0" destOrd="0" presId="urn:microsoft.com/office/officeart/2005/8/layout/hList1"/>
    <dgm:cxn modelId="{F2209BE4-55E3-4E0C-BF96-AA32C03D5F49}" type="presOf" srcId="{3ADA56FE-3FF5-4964-A05F-9ACD3905C6F5}" destId="{73195C61-4BDB-4512-8A3F-AC3018EFF607}" srcOrd="0" destOrd="0" presId="urn:microsoft.com/office/officeart/2005/8/layout/hList1"/>
    <dgm:cxn modelId="{01B5EFEF-9997-41ED-B7E9-E4A1E179F16B}" type="presOf" srcId="{BEF930AF-3004-4C72-8A89-A9466CF4E6EE}" destId="{B0CBAD9D-1280-4BB8-B88D-37580B220125}" srcOrd="0" destOrd="1" presId="urn:microsoft.com/office/officeart/2005/8/layout/hList1"/>
    <dgm:cxn modelId="{66A781F2-9512-4B86-A7CA-FFC812A443A2}" type="presOf" srcId="{C8D06DAA-1F90-48CB-9382-132000A3139A}" destId="{4CCD88A3-3112-4BF2-BBE3-8EE407BC0509}" srcOrd="0" destOrd="1" presId="urn:microsoft.com/office/officeart/2005/8/layout/hList1"/>
    <dgm:cxn modelId="{95811C0D-4444-4633-859D-F2C6427751D9}" type="presParOf" srcId="{E7009F96-CF63-407B-AE81-4C1D96A50B60}" destId="{B0FF61E9-65ED-4DCB-9EE9-1CA67E8B18C5}" srcOrd="0" destOrd="0" presId="urn:microsoft.com/office/officeart/2005/8/layout/hList1"/>
    <dgm:cxn modelId="{8A8448BC-AB3A-4079-91E3-B779AF0DD589}" type="presParOf" srcId="{B0FF61E9-65ED-4DCB-9EE9-1CA67E8B18C5}" destId="{E283B37D-736B-45D3-A129-259D7FDD1915}" srcOrd="0" destOrd="0" presId="urn:microsoft.com/office/officeart/2005/8/layout/hList1"/>
    <dgm:cxn modelId="{2A21C435-22E2-4B99-8515-1A9B02994F2E}" type="presParOf" srcId="{B0FF61E9-65ED-4DCB-9EE9-1CA67E8B18C5}" destId="{9F01059E-85A2-4729-B979-8E33B359417A}" srcOrd="1" destOrd="0" presId="urn:microsoft.com/office/officeart/2005/8/layout/hList1"/>
    <dgm:cxn modelId="{641D2ADD-07AF-4E55-B3DB-BE7DDA6517BA}" type="presParOf" srcId="{E7009F96-CF63-407B-AE81-4C1D96A50B60}" destId="{307BA6AA-C0AB-4739-AADD-BA99F78B8020}" srcOrd="1" destOrd="0" presId="urn:microsoft.com/office/officeart/2005/8/layout/hList1"/>
    <dgm:cxn modelId="{D38259FA-D01B-4A31-9266-C87CC453A79D}" type="presParOf" srcId="{E7009F96-CF63-407B-AE81-4C1D96A50B60}" destId="{C4542F05-ADC8-477D-BE7C-79DC6DC53C29}" srcOrd="2" destOrd="0" presId="urn:microsoft.com/office/officeart/2005/8/layout/hList1"/>
    <dgm:cxn modelId="{A9357924-F9B9-40BE-96F0-B437334BDC95}" type="presParOf" srcId="{C4542F05-ADC8-477D-BE7C-79DC6DC53C29}" destId="{1AAF8270-DD5F-44C5-88EB-C142B4843F5A}" srcOrd="0" destOrd="0" presId="urn:microsoft.com/office/officeart/2005/8/layout/hList1"/>
    <dgm:cxn modelId="{F035B6D1-D1F6-4ED0-AF6C-5523921FF45A}" type="presParOf" srcId="{C4542F05-ADC8-477D-BE7C-79DC6DC53C29}" destId="{4CCD88A3-3112-4BF2-BBE3-8EE407BC0509}" srcOrd="1" destOrd="0" presId="urn:microsoft.com/office/officeart/2005/8/layout/hList1"/>
    <dgm:cxn modelId="{F51EE3BB-DDFB-42E2-8C6A-FD7BFA77C9AB}" type="presParOf" srcId="{E7009F96-CF63-407B-AE81-4C1D96A50B60}" destId="{C3A3280C-ADAA-4DE5-B213-BFC3F760E030}" srcOrd="3" destOrd="0" presId="urn:microsoft.com/office/officeart/2005/8/layout/hList1"/>
    <dgm:cxn modelId="{39F2CF9E-1230-4FE5-94E3-D93FF2C44307}" type="presParOf" srcId="{E7009F96-CF63-407B-AE81-4C1D96A50B60}" destId="{17BD1C31-0020-4FC2-936F-9076A554ADC1}" srcOrd="4" destOrd="0" presId="urn:microsoft.com/office/officeart/2005/8/layout/hList1"/>
    <dgm:cxn modelId="{F068ECC0-9C8B-4467-939E-D6DBCB34C6C4}" type="presParOf" srcId="{17BD1C31-0020-4FC2-936F-9076A554ADC1}" destId="{635A1DA9-48EE-4C3E-BEB8-194F85EC6851}" srcOrd="0" destOrd="0" presId="urn:microsoft.com/office/officeart/2005/8/layout/hList1"/>
    <dgm:cxn modelId="{4A60E1F8-EF0C-4153-8CF2-B7A2294D4974}" type="presParOf" srcId="{17BD1C31-0020-4FC2-936F-9076A554ADC1}" destId="{B0CBAD9D-1280-4BB8-B88D-37580B220125}" srcOrd="1" destOrd="0" presId="urn:microsoft.com/office/officeart/2005/8/layout/hList1"/>
    <dgm:cxn modelId="{A9480B2B-F067-4080-8EA5-9126FF412E25}" type="presParOf" srcId="{E7009F96-CF63-407B-AE81-4C1D96A50B60}" destId="{BA13E136-AF3D-4176-B2FE-F1C6426A611A}" srcOrd="5" destOrd="0" presId="urn:microsoft.com/office/officeart/2005/8/layout/hList1"/>
    <dgm:cxn modelId="{32664970-6549-45D4-86FA-345766956316}" type="presParOf" srcId="{E7009F96-CF63-407B-AE81-4C1D96A50B60}" destId="{593DD098-7B1D-4BF4-BFBA-FB48A672B5D6}" srcOrd="6" destOrd="0" presId="urn:microsoft.com/office/officeart/2005/8/layout/hList1"/>
    <dgm:cxn modelId="{BA1FDD37-45B2-4050-84F6-E347B7CD3223}" type="presParOf" srcId="{593DD098-7B1D-4BF4-BFBA-FB48A672B5D6}" destId="{73195C61-4BDB-4512-8A3F-AC3018EFF607}" srcOrd="0" destOrd="0" presId="urn:microsoft.com/office/officeart/2005/8/layout/hList1"/>
    <dgm:cxn modelId="{AB121F44-37DF-4A1C-9B37-49FF3DF03190}" type="presParOf" srcId="{593DD098-7B1D-4BF4-BFBA-FB48A672B5D6}" destId="{0244246D-7E0F-45B7-8E99-0D9ED6505F4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83B37D-736B-45D3-A129-259D7FDD1915}">
      <dsp:nvSpPr>
        <dsp:cNvPr id="0" name=""/>
        <dsp:cNvSpPr/>
      </dsp:nvSpPr>
      <dsp:spPr>
        <a:xfrm>
          <a:off x="3674" y="936189"/>
          <a:ext cx="2209585" cy="8838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 dirty="0"/>
            <a:t>Neutral</a:t>
          </a:r>
        </a:p>
      </dsp:txBody>
      <dsp:txXfrm>
        <a:off x="3674" y="936189"/>
        <a:ext cx="2209585" cy="883834"/>
      </dsp:txXfrm>
    </dsp:sp>
    <dsp:sp modelId="{9F01059E-85A2-4729-B979-8E33B359417A}">
      <dsp:nvSpPr>
        <dsp:cNvPr id="0" name=""/>
        <dsp:cNvSpPr/>
      </dsp:nvSpPr>
      <dsp:spPr>
        <a:xfrm>
          <a:off x="3674" y="1820024"/>
          <a:ext cx="2209585" cy="140544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400" kern="1200" dirty="0"/>
            <a:t>Piano </a:t>
          </a:r>
          <a:r>
            <a:rPr lang="de-DE" sz="2400" kern="1200" dirty="0" err="1"/>
            <a:t>music</a:t>
          </a:r>
          <a:endParaRPr lang="de-DE" sz="2400" kern="1200" dirty="0"/>
        </a:p>
      </dsp:txBody>
      <dsp:txXfrm>
        <a:off x="3674" y="1820024"/>
        <a:ext cx="2209585" cy="1405440"/>
      </dsp:txXfrm>
    </dsp:sp>
    <dsp:sp modelId="{1AAF8270-DD5F-44C5-88EB-C142B4843F5A}">
      <dsp:nvSpPr>
        <dsp:cNvPr id="0" name=""/>
        <dsp:cNvSpPr/>
      </dsp:nvSpPr>
      <dsp:spPr>
        <a:xfrm>
          <a:off x="2522602" y="936189"/>
          <a:ext cx="2209585" cy="8838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 dirty="0"/>
            <a:t>Anger</a:t>
          </a:r>
        </a:p>
      </dsp:txBody>
      <dsp:txXfrm>
        <a:off x="2522602" y="936189"/>
        <a:ext cx="2209585" cy="883834"/>
      </dsp:txXfrm>
    </dsp:sp>
    <dsp:sp modelId="{4CCD88A3-3112-4BF2-BBE3-8EE407BC0509}">
      <dsp:nvSpPr>
        <dsp:cNvPr id="0" name=""/>
        <dsp:cNvSpPr/>
      </dsp:nvSpPr>
      <dsp:spPr>
        <a:xfrm>
          <a:off x="2522602" y="1820024"/>
          <a:ext cx="2209585" cy="140544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400" kern="1200" dirty="0"/>
            <a:t>Low </a:t>
          </a:r>
          <a:r>
            <a:rPr lang="de-DE" sz="2400" kern="1200" dirty="0" err="1"/>
            <a:t>notes</a:t>
          </a:r>
          <a:endParaRPr lang="de-DE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400" kern="1200" dirty="0"/>
            <a:t>Organ </a:t>
          </a:r>
          <a:r>
            <a:rPr lang="de-DE" sz="2400" kern="1200" dirty="0" err="1"/>
            <a:t>music</a:t>
          </a:r>
          <a:endParaRPr lang="de-DE" sz="2400" kern="1200" dirty="0"/>
        </a:p>
      </dsp:txBody>
      <dsp:txXfrm>
        <a:off x="2522602" y="1820024"/>
        <a:ext cx="2209585" cy="1405440"/>
      </dsp:txXfrm>
    </dsp:sp>
    <dsp:sp modelId="{635A1DA9-48EE-4C3E-BEB8-194F85EC6851}">
      <dsp:nvSpPr>
        <dsp:cNvPr id="0" name=""/>
        <dsp:cNvSpPr/>
      </dsp:nvSpPr>
      <dsp:spPr>
        <a:xfrm>
          <a:off x="5041530" y="936189"/>
          <a:ext cx="2209585" cy="8838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 dirty="0" err="1"/>
            <a:t>Happiness</a:t>
          </a:r>
          <a:endParaRPr lang="de-DE" sz="3200" kern="1200" dirty="0"/>
        </a:p>
      </dsp:txBody>
      <dsp:txXfrm>
        <a:off x="5041530" y="936189"/>
        <a:ext cx="2209585" cy="883834"/>
      </dsp:txXfrm>
    </dsp:sp>
    <dsp:sp modelId="{B0CBAD9D-1280-4BB8-B88D-37580B220125}">
      <dsp:nvSpPr>
        <dsp:cNvPr id="0" name=""/>
        <dsp:cNvSpPr/>
      </dsp:nvSpPr>
      <dsp:spPr>
        <a:xfrm>
          <a:off x="5041530" y="1820024"/>
          <a:ext cx="2209585" cy="140544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400" kern="1200" dirty="0"/>
            <a:t>High, </a:t>
          </a:r>
          <a:r>
            <a:rPr lang="de-DE" sz="2400" kern="1200" dirty="0" err="1"/>
            <a:t>faster</a:t>
          </a:r>
          <a:r>
            <a:rPr lang="de-DE" sz="2400" kern="1200" dirty="0"/>
            <a:t> </a:t>
          </a:r>
          <a:r>
            <a:rPr lang="de-DE" sz="2400" kern="1200" dirty="0" err="1"/>
            <a:t>notes</a:t>
          </a:r>
          <a:endParaRPr lang="de-DE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400" kern="1200" dirty="0"/>
            <a:t>Piano</a:t>
          </a:r>
        </a:p>
      </dsp:txBody>
      <dsp:txXfrm>
        <a:off x="5041530" y="1820024"/>
        <a:ext cx="2209585" cy="1405440"/>
      </dsp:txXfrm>
    </dsp:sp>
    <dsp:sp modelId="{73195C61-4BDB-4512-8A3F-AC3018EFF607}">
      <dsp:nvSpPr>
        <dsp:cNvPr id="0" name=""/>
        <dsp:cNvSpPr/>
      </dsp:nvSpPr>
      <dsp:spPr>
        <a:xfrm>
          <a:off x="7560458" y="936189"/>
          <a:ext cx="2209585" cy="8838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 dirty="0"/>
            <a:t>Fear</a:t>
          </a:r>
        </a:p>
      </dsp:txBody>
      <dsp:txXfrm>
        <a:off x="7560458" y="936189"/>
        <a:ext cx="2209585" cy="883834"/>
      </dsp:txXfrm>
    </dsp:sp>
    <dsp:sp modelId="{0244246D-7E0F-45B7-8E99-0D9ED6505F44}">
      <dsp:nvSpPr>
        <dsp:cNvPr id="0" name=""/>
        <dsp:cNvSpPr/>
      </dsp:nvSpPr>
      <dsp:spPr>
        <a:xfrm>
          <a:off x="7560458" y="1820024"/>
          <a:ext cx="2209585" cy="140544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2400" kern="1200" dirty="0"/>
            <a:t>Crash Cymbals</a:t>
          </a:r>
        </a:p>
      </dsp:txBody>
      <dsp:txXfrm>
        <a:off x="7560458" y="1820024"/>
        <a:ext cx="2209585" cy="14054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310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3830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4205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812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969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8841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>
            <a:lvl1pPr marL="342900" indent="-342900">
              <a:buSzPct val="100000"/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3540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5366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235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572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9079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403B130-68CC-4819-AE80-82E29AC5BC6C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22137B8-1BD6-4AA9-B519-0BFD459AEFC7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939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89/fpsyg.2020.02242" TargetMode="External"/><Relationship Id="rId7" Type="http://schemas.openxmlformats.org/officeDocument/2006/relationships/hyperlink" Target="https://doi.org/10.5281/ZENODO.5362356" TargetMode="External"/><Relationship Id="rId2" Type="http://schemas.openxmlformats.org/officeDocument/2006/relationships/hyperlink" Target="https://www.gdcvault.com/play/1018157/Assassin-s-Creed-III-Musi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145/3395035.3425225" TargetMode="External"/><Relationship Id="rId5" Type="http://schemas.openxmlformats.org/officeDocument/2006/relationships/hyperlink" Target="https://doi.org/10.1007/s42452-020-2234-1" TargetMode="External"/><Relationship Id="rId4" Type="http://schemas.openxmlformats.org/officeDocument/2006/relationships/hyperlink" Target="https://doi.org/10.1145/2647868.2654984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C18A9A19-A3B8-4313-A224-5703A11FF4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6504" y="758952"/>
            <a:ext cx="7319175" cy="3566160"/>
          </a:xfrm>
        </p:spPr>
        <p:txBody>
          <a:bodyPr>
            <a:normAutofit/>
          </a:bodyPr>
          <a:lstStyle/>
          <a:p>
            <a:r>
              <a:rPr lang="en-GB" sz="7400" dirty="0"/>
              <a:t>Generating</a:t>
            </a:r>
            <a:r>
              <a:rPr lang="de-DE" sz="7400" dirty="0"/>
              <a:t> Live Soundtracks </a:t>
            </a:r>
            <a:r>
              <a:rPr lang="de-DE" sz="7400" dirty="0" err="1"/>
              <a:t>for</a:t>
            </a:r>
            <a:r>
              <a:rPr lang="de-DE" sz="7400" dirty="0"/>
              <a:t> Video </a:t>
            </a:r>
            <a:r>
              <a:rPr lang="de-DE" sz="7400" dirty="0" err="1"/>
              <a:t>Conferences</a:t>
            </a:r>
            <a:endParaRPr lang="de-DE" sz="74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D226A04-CA7F-4C18-8F94-8316EDCAC2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36504" y="4455620"/>
            <a:ext cx="7321946" cy="1143000"/>
          </a:xfrm>
        </p:spPr>
        <p:txBody>
          <a:bodyPr>
            <a:normAutofit/>
          </a:bodyPr>
          <a:lstStyle/>
          <a:p>
            <a:r>
              <a:rPr lang="de-DE" dirty="0"/>
              <a:t>Clemens Tiedt, HPI-ITSE</a:t>
            </a:r>
          </a:p>
          <a:p>
            <a:r>
              <a:rPr lang="de-DE" dirty="0"/>
              <a:t>Neurodesign </a:t>
            </a:r>
            <a:r>
              <a:rPr lang="en-GB" dirty="0"/>
              <a:t>Lecture</a:t>
            </a:r>
            <a:r>
              <a:rPr lang="de-DE" dirty="0"/>
              <a:t>, Winter Term 2021/22</a:t>
            </a:r>
          </a:p>
        </p:txBody>
      </p:sp>
      <p:pic>
        <p:nvPicPr>
          <p:cNvPr id="7" name="Graphic 6" descr="Clapper board">
            <a:extLst>
              <a:ext uri="{FF2B5EF4-FFF2-40B4-BE49-F238E27FC236}">
                <a16:creationId xmlns:a16="http://schemas.microsoft.com/office/drawing/2014/main" id="{E5773603-89FB-475C-96B4-3B36D5270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9818" y="1944907"/>
            <a:ext cx="2449486" cy="244948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01379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35F0B4-5B00-4523-8E70-18DCBC48D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State </a:t>
            </a:r>
            <a:r>
              <a:rPr lang="de-DE" dirty="0" err="1"/>
              <a:t>Machine</a:t>
            </a:r>
            <a:r>
              <a:rPr lang="de-DE" dirty="0"/>
              <a:t> Approach </a:t>
            </a:r>
            <a:r>
              <a:rPr lang="de-DE" dirty="0" err="1"/>
              <a:t>for</a:t>
            </a:r>
            <a:r>
              <a:rPr lang="de-DE" dirty="0"/>
              <a:t> Video </a:t>
            </a:r>
            <a:r>
              <a:rPr lang="de-DE" dirty="0" err="1"/>
              <a:t>Conferences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278BAF-BDF1-4DB4-8D00-C46BBA843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Musical </a:t>
            </a:r>
            <a:r>
              <a:rPr lang="de-DE" dirty="0" err="1"/>
              <a:t>snippets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emotions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offline</a:t>
            </a:r>
          </a:p>
          <a:p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per </a:t>
            </a:r>
            <a:r>
              <a:rPr lang="de-DE" dirty="0" err="1"/>
              <a:t>emotion</a:t>
            </a:r>
            <a:r>
              <a:rPr lang="de-DE" dirty="0"/>
              <a:t>, </a:t>
            </a:r>
            <a:r>
              <a:rPr lang="de-DE" dirty="0" err="1"/>
              <a:t>transitions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thresholds</a:t>
            </a:r>
            <a:endParaRPr lang="de-DE" dirty="0"/>
          </a:p>
          <a:p>
            <a:r>
              <a:rPr lang="de-DE" dirty="0" err="1"/>
              <a:t>Alternatively</a:t>
            </a:r>
            <a:r>
              <a:rPr lang="de-DE" dirty="0"/>
              <a:t>: </a:t>
            </a:r>
            <a:r>
              <a:rPr lang="de-DE" dirty="0" err="1"/>
              <a:t>Audibility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music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emotion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emotional </a:t>
            </a:r>
            <a:r>
              <a:rPr lang="de-DE" dirty="0" err="1"/>
              <a:t>intensity</a:t>
            </a:r>
            <a:endParaRPr lang="de-DE" dirty="0"/>
          </a:p>
          <a:p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require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sophisticated </a:t>
            </a:r>
            <a:r>
              <a:rPr lang="de-DE" dirty="0" err="1"/>
              <a:t>audio</a:t>
            </a:r>
            <a:r>
              <a:rPr lang="de-DE" dirty="0"/>
              <a:t> </a:t>
            </a:r>
            <a:r>
              <a:rPr lang="de-DE" dirty="0" err="1"/>
              <a:t>libraries</a:t>
            </a:r>
            <a:endParaRPr lang="de-DE" dirty="0"/>
          </a:p>
          <a:p>
            <a:endParaRPr lang="de-DE" dirty="0"/>
          </a:p>
          <a:p>
            <a:r>
              <a:rPr lang="de-DE" dirty="0"/>
              <a:t>Advantages:</a:t>
            </a:r>
          </a:p>
          <a:p>
            <a:pPr lvl="1"/>
            <a:r>
              <a:rPr lang="de-DE" dirty="0"/>
              <a:t>Offline </a:t>
            </a:r>
            <a:r>
              <a:rPr lang="de-DE" dirty="0" err="1"/>
              <a:t>music</a:t>
            </a:r>
            <a:r>
              <a:rPr lang="de-DE" dirty="0"/>
              <a:t> </a:t>
            </a:r>
            <a:r>
              <a:rPr lang="de-DE" dirty="0" err="1"/>
              <a:t>generation</a:t>
            </a:r>
            <a:r>
              <a:rPr lang="de-DE" dirty="0"/>
              <a:t> </a:t>
            </a:r>
            <a:r>
              <a:rPr lang="de-DE" dirty="0" err="1"/>
              <a:t>allows</a:t>
            </a:r>
            <a:r>
              <a:rPr lang="de-DE" dirty="0"/>
              <a:t> non-</a:t>
            </a:r>
            <a:r>
              <a:rPr lang="de-DE" dirty="0" err="1"/>
              <a:t>realtime</a:t>
            </a:r>
            <a:r>
              <a:rPr lang="de-DE" dirty="0"/>
              <a:t> </a:t>
            </a:r>
            <a:r>
              <a:rPr lang="de-DE" dirty="0" err="1"/>
              <a:t>techniques</a:t>
            </a:r>
            <a:endParaRPr lang="de-DE" dirty="0"/>
          </a:p>
          <a:p>
            <a:pPr lvl="1"/>
            <a:r>
              <a:rPr lang="de-DE" dirty="0" err="1"/>
              <a:t>No</a:t>
            </a:r>
            <a:r>
              <a:rPr lang="de-DE" dirty="0"/>
              <a:t> time </a:t>
            </a:r>
            <a:r>
              <a:rPr lang="de-DE" dirty="0" err="1"/>
              <a:t>needed</a:t>
            </a:r>
            <a:r>
              <a:rPr lang="de-DE" dirty="0"/>
              <a:t> at </a:t>
            </a:r>
            <a:r>
              <a:rPr lang="de-DE" dirty="0" err="1"/>
              <a:t>runtime</a:t>
            </a:r>
            <a:r>
              <a:rPr lang="de-DE" dirty="0"/>
              <a:t> to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music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5023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13B549-FF01-4323-8FE6-8DB71E637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</a:t>
            </a:r>
            <a:r>
              <a:rPr lang="de-DE" dirty="0" err="1"/>
              <a:t>Machine</a:t>
            </a:r>
            <a:r>
              <a:rPr lang="de-DE" dirty="0"/>
              <a:t> Prototype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342244-B09B-4B93-B982-5AA5CF2B2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Emotions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detected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five</a:t>
            </a:r>
            <a:r>
              <a:rPr lang="de-DE" dirty="0"/>
              <a:t> </a:t>
            </a:r>
            <a:r>
              <a:rPr lang="de-DE" dirty="0" err="1"/>
              <a:t>seconds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Supported</a:t>
            </a:r>
            <a:r>
              <a:rPr lang="de-DE" dirty="0"/>
              <a:t> </a:t>
            </a:r>
            <a:r>
              <a:rPr lang="de-DE" dirty="0" err="1"/>
              <a:t>moods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anger</a:t>
            </a:r>
            <a:r>
              <a:rPr lang="de-DE" dirty="0"/>
              <a:t>, </a:t>
            </a:r>
            <a:r>
              <a:rPr lang="de-DE" dirty="0" err="1"/>
              <a:t>happiness</a:t>
            </a:r>
            <a:r>
              <a:rPr lang="de-DE" dirty="0"/>
              <a:t>, </a:t>
            </a:r>
            <a:r>
              <a:rPr lang="de-DE" dirty="0" err="1"/>
              <a:t>sadness</a:t>
            </a:r>
            <a:r>
              <a:rPr lang="de-DE" dirty="0"/>
              <a:t> and neutral </a:t>
            </a:r>
            <a:r>
              <a:rPr lang="de-DE" dirty="0" err="1"/>
              <a:t>expression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samples</a:t>
            </a:r>
            <a:r>
              <a:rPr lang="de-DE" dirty="0"/>
              <a:t> per </a:t>
            </a:r>
            <a:r>
              <a:rPr lang="de-DE" dirty="0" err="1"/>
              <a:t>mood</a:t>
            </a:r>
            <a:r>
              <a:rPr lang="de-DE" dirty="0"/>
              <a:t> (</a:t>
            </a:r>
            <a:r>
              <a:rPr lang="de-DE" dirty="0" err="1"/>
              <a:t>thanks</a:t>
            </a:r>
            <a:r>
              <a:rPr lang="de-DE" dirty="0"/>
              <a:t>, Marcel!)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7121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175AA0-8DE8-49C1-95C6-669C9B01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Possible Study Design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5C3E01-A51B-4198-910B-624C53C48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prerecorded</a:t>
            </a:r>
            <a:r>
              <a:rPr lang="de-DE" dirty="0"/>
              <a:t> </a:t>
            </a:r>
            <a:r>
              <a:rPr lang="de-DE" dirty="0" err="1"/>
              <a:t>videos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actors</a:t>
            </a:r>
            <a:r>
              <a:rPr lang="de-DE" dirty="0"/>
              <a:t> </a:t>
            </a:r>
            <a:r>
              <a:rPr lang="de-DE" dirty="0" err="1"/>
              <a:t>telling</a:t>
            </a:r>
            <a:r>
              <a:rPr lang="de-DE" dirty="0"/>
              <a:t> a </a:t>
            </a:r>
            <a:r>
              <a:rPr lang="de-DE" dirty="0" err="1"/>
              <a:t>short</a:t>
            </a:r>
            <a:r>
              <a:rPr lang="de-DE" dirty="0"/>
              <a:t> </a:t>
            </a:r>
            <a:r>
              <a:rPr lang="de-DE" dirty="0" err="1"/>
              <a:t>story</a:t>
            </a:r>
            <a:r>
              <a:rPr lang="de-DE" dirty="0"/>
              <a:t> in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emotions</a:t>
            </a:r>
            <a:endParaRPr lang="de-DE" dirty="0"/>
          </a:p>
          <a:p>
            <a:r>
              <a:rPr lang="de-DE" dirty="0"/>
              <a:t>Split </a:t>
            </a:r>
            <a:r>
              <a:rPr lang="de-DE" dirty="0" err="1"/>
              <a:t>participants</a:t>
            </a:r>
            <a:r>
              <a:rPr lang="de-DE" dirty="0"/>
              <a:t> in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: </a:t>
            </a:r>
            <a:r>
              <a:rPr lang="de-DE" dirty="0" err="1"/>
              <a:t>watching</a:t>
            </a:r>
            <a:r>
              <a:rPr lang="de-DE" dirty="0"/>
              <a:t> with and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music</a:t>
            </a:r>
            <a:endParaRPr lang="de-DE" dirty="0"/>
          </a:p>
          <a:p>
            <a:r>
              <a:rPr lang="de-DE" dirty="0" err="1"/>
              <a:t>Evaluate</a:t>
            </a:r>
            <a:r>
              <a:rPr lang="de-DE" dirty="0"/>
              <a:t> via </a:t>
            </a:r>
            <a:r>
              <a:rPr lang="de-DE" dirty="0" err="1"/>
              <a:t>questionaire</a:t>
            </a:r>
            <a:r>
              <a:rPr lang="de-DE" dirty="0"/>
              <a:t>, e.g.</a:t>
            </a:r>
          </a:p>
          <a:p>
            <a:pPr lvl="1"/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think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actor</a:t>
            </a:r>
            <a:r>
              <a:rPr lang="de-DE" dirty="0"/>
              <a:t> was </a:t>
            </a:r>
            <a:r>
              <a:rPr lang="de-DE" dirty="0" err="1"/>
              <a:t>feeling</a:t>
            </a:r>
            <a:r>
              <a:rPr lang="de-DE" dirty="0"/>
              <a:t>?</a:t>
            </a:r>
          </a:p>
          <a:p>
            <a:pPr lvl="1"/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strongly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feeling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emotions</a:t>
            </a:r>
            <a:r>
              <a:rPr lang="de-DE" dirty="0"/>
              <a:t>?</a:t>
            </a:r>
          </a:p>
          <a:p>
            <a:pPr lvl="1"/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did</a:t>
            </a:r>
            <a:r>
              <a:rPr lang="de-DE" dirty="0"/>
              <a:t> </a:t>
            </a:r>
            <a:r>
              <a:rPr lang="de-DE" dirty="0" err="1"/>
              <a:t>watching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actors</a:t>
            </a:r>
            <a:r>
              <a:rPr lang="de-DE" dirty="0"/>
              <a:t> make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feel</a:t>
            </a:r>
            <a:r>
              <a:rPr lang="de-DE" dirty="0"/>
              <a:t>?</a:t>
            </a:r>
          </a:p>
          <a:p>
            <a:r>
              <a:rPr lang="de-DE" dirty="0"/>
              <a:t>Other possible angle: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music</a:t>
            </a:r>
            <a:r>
              <a:rPr lang="de-DE" dirty="0"/>
              <a:t> (and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participants</a:t>
            </a:r>
            <a:r>
              <a:rPr lang="de-DE" dirty="0"/>
              <a:t>‘ </a:t>
            </a:r>
            <a:r>
              <a:rPr lang="de-DE" dirty="0" err="1"/>
              <a:t>reactions</a:t>
            </a:r>
            <a:r>
              <a:rPr lang="de-DE" dirty="0"/>
              <a:t> to </a:t>
            </a:r>
            <a:r>
              <a:rPr lang="de-DE" dirty="0" err="1"/>
              <a:t>it</a:t>
            </a:r>
            <a:r>
              <a:rPr lang="de-DE" dirty="0"/>
              <a:t>) make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speaker</a:t>
            </a:r>
            <a:r>
              <a:rPr lang="de-DE" dirty="0"/>
              <a:t> </a:t>
            </a:r>
            <a:r>
              <a:rPr lang="de-DE" dirty="0" err="1"/>
              <a:t>feel</a:t>
            </a:r>
            <a:r>
              <a:rPr lang="de-DE" dirty="0"/>
              <a:t>?</a:t>
            </a:r>
          </a:p>
          <a:p>
            <a:pPr lvl="1"/>
            <a:r>
              <a:rPr lang="de-DE" dirty="0"/>
              <a:t>More </a:t>
            </a:r>
            <a:r>
              <a:rPr lang="de-DE" dirty="0" err="1"/>
              <a:t>difficult</a:t>
            </a:r>
            <a:r>
              <a:rPr lang="de-DE" dirty="0"/>
              <a:t> to </a:t>
            </a:r>
            <a:r>
              <a:rPr lang="de-DE" dirty="0" err="1"/>
              <a:t>test</a:t>
            </a:r>
            <a:r>
              <a:rPr lang="de-DE" dirty="0"/>
              <a:t> in a </a:t>
            </a:r>
            <a:r>
              <a:rPr lang="de-DE" dirty="0" err="1"/>
              <a:t>study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7574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01ABEE-E5DD-4351-8F06-6AFD56FF8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Remaining</a:t>
            </a:r>
            <a:r>
              <a:rPr lang="de-DE" dirty="0"/>
              <a:t> </a:t>
            </a:r>
            <a:r>
              <a:rPr lang="de-DE" dirty="0" err="1"/>
              <a:t>challenges</a:t>
            </a:r>
            <a:r>
              <a:rPr lang="de-DE" dirty="0"/>
              <a:t>/</a:t>
            </a:r>
            <a:r>
              <a:rPr lang="de-DE" dirty="0" err="1"/>
              <a:t>future</a:t>
            </a:r>
            <a:r>
              <a:rPr lang="de-DE" dirty="0"/>
              <a:t> </a:t>
            </a:r>
            <a:r>
              <a:rPr lang="de-DE" dirty="0" err="1"/>
              <a:t>work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F532D3-ED99-4333-8129-9318E7B4A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Challenges</a:t>
            </a:r>
          </a:p>
          <a:p>
            <a:pPr lvl="1"/>
            <a:r>
              <a:rPr lang="de-DE" dirty="0"/>
              <a:t>Webcams </a:t>
            </a:r>
            <a:r>
              <a:rPr lang="de-DE" dirty="0" err="1"/>
              <a:t>are</a:t>
            </a:r>
            <a:r>
              <a:rPr lang="de-DE" dirty="0"/>
              <a:t> „</a:t>
            </a:r>
            <a:r>
              <a:rPr lang="de-DE" dirty="0" err="1"/>
              <a:t>captured</a:t>
            </a:r>
            <a:r>
              <a:rPr lang="de-DE" dirty="0"/>
              <a:t>“ </a:t>
            </a:r>
            <a:r>
              <a:rPr lang="de-DE" dirty="0">
                <a:sym typeface="Wingdings" panose="05000000000000000000" pitchFamily="2" charset="2"/>
              </a:rPr>
              <a:t> find </a:t>
            </a:r>
            <a:r>
              <a:rPr lang="de-DE" dirty="0" err="1">
                <a:sym typeface="Wingdings" panose="05000000000000000000" pitchFamily="2" charset="2"/>
              </a:rPr>
              <a:t>ways</a:t>
            </a:r>
            <a:r>
              <a:rPr lang="de-DE" dirty="0">
                <a:sym typeface="Wingdings" panose="05000000000000000000" pitchFamily="2" charset="2"/>
              </a:rPr>
              <a:t> to pass </a:t>
            </a:r>
            <a:r>
              <a:rPr lang="de-DE" dirty="0" err="1">
                <a:sym typeface="Wingdings" panose="05000000000000000000" pitchFamily="2" charset="2"/>
              </a:rPr>
              <a:t>webcam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input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through</a:t>
            </a:r>
            <a:r>
              <a:rPr lang="de-DE" dirty="0">
                <a:sym typeface="Wingdings" panose="05000000000000000000" pitchFamily="2" charset="2"/>
              </a:rPr>
              <a:t> (and </a:t>
            </a:r>
            <a:r>
              <a:rPr lang="de-DE" dirty="0" err="1">
                <a:sym typeface="Wingdings" panose="05000000000000000000" pitchFamily="2" charset="2"/>
              </a:rPr>
              <a:t>already</a:t>
            </a:r>
            <a:r>
              <a:rPr lang="de-DE" dirty="0">
                <a:sym typeface="Wingdings" panose="05000000000000000000" pitchFamily="2" charset="2"/>
              </a:rPr>
              <a:t> mix </a:t>
            </a:r>
            <a:r>
              <a:rPr lang="de-DE" dirty="0" err="1">
                <a:sym typeface="Wingdings" panose="05000000000000000000" pitchFamily="2" charset="2"/>
              </a:rPr>
              <a:t>music</a:t>
            </a:r>
            <a:r>
              <a:rPr lang="de-DE" dirty="0">
                <a:sym typeface="Wingdings" panose="05000000000000000000" pitchFamily="2" charset="2"/>
              </a:rPr>
              <a:t> in with </a:t>
            </a:r>
            <a:r>
              <a:rPr lang="de-DE" dirty="0" err="1">
                <a:sym typeface="Wingdings" panose="05000000000000000000" pitchFamily="2" charset="2"/>
              </a:rPr>
              <a:t>microphone</a:t>
            </a:r>
            <a:r>
              <a:rPr lang="de-DE" dirty="0"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de-DE" dirty="0" err="1">
                <a:sym typeface="Wingdings" panose="05000000000000000000" pitchFamily="2" charset="2"/>
              </a:rPr>
              <a:t>Better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parallelization</a:t>
            </a:r>
            <a:r>
              <a:rPr lang="de-DE" dirty="0">
                <a:sym typeface="Wingdings" panose="05000000000000000000" pitchFamily="2" charset="2"/>
              </a:rPr>
              <a:t>/</a:t>
            </a:r>
            <a:r>
              <a:rPr lang="de-DE" dirty="0" err="1">
                <a:sym typeface="Wingdings" panose="05000000000000000000" pitchFamily="2" charset="2"/>
              </a:rPr>
              <a:t>pipelining</a:t>
            </a:r>
            <a:r>
              <a:rPr lang="de-DE" dirty="0">
                <a:sym typeface="Wingdings" panose="05000000000000000000" pitchFamily="2" charset="2"/>
              </a:rPr>
              <a:t> to </a:t>
            </a:r>
            <a:r>
              <a:rPr lang="de-DE" dirty="0" err="1">
                <a:sym typeface="Wingdings" panose="05000000000000000000" pitchFamily="2" charset="2"/>
              </a:rPr>
              <a:t>eliminate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pauses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Move </a:t>
            </a:r>
            <a:r>
              <a:rPr lang="de-DE" dirty="0" err="1">
                <a:sym typeface="Wingdings" panose="05000000000000000000" pitchFamily="2" charset="2"/>
              </a:rPr>
              <a:t>towards</a:t>
            </a:r>
            <a:r>
              <a:rPr lang="de-DE" dirty="0">
                <a:sym typeface="Wingdings" panose="05000000000000000000" pitchFamily="2" charset="2"/>
              </a:rPr>
              <a:t> an </a:t>
            </a:r>
            <a:r>
              <a:rPr lang="de-DE" dirty="0" err="1">
                <a:sym typeface="Wingdings" panose="05000000000000000000" pitchFamily="2" charset="2"/>
              </a:rPr>
              <a:t>emotion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recognition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approach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customized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for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video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conferences</a:t>
            </a:r>
            <a:endParaRPr lang="de-DE" dirty="0"/>
          </a:p>
          <a:p>
            <a:r>
              <a:rPr lang="de-DE" dirty="0"/>
              <a:t>Potential </a:t>
            </a:r>
            <a:r>
              <a:rPr lang="de-DE" dirty="0" err="1"/>
              <a:t>for</a:t>
            </a:r>
            <a:r>
              <a:rPr lang="de-DE" dirty="0"/>
              <a:t> Future Work</a:t>
            </a:r>
          </a:p>
          <a:p>
            <a:pPr lvl="1"/>
            <a:r>
              <a:rPr lang="de-DE" dirty="0" err="1"/>
              <a:t>Tweak</a:t>
            </a:r>
            <a:r>
              <a:rPr lang="de-DE" dirty="0"/>
              <a:t> </a:t>
            </a:r>
            <a:r>
              <a:rPr lang="de-DE" dirty="0" err="1"/>
              <a:t>parameters</a:t>
            </a:r>
            <a:r>
              <a:rPr lang="de-DE" dirty="0"/>
              <a:t> (e.g. sample </a:t>
            </a:r>
            <a:r>
              <a:rPr lang="de-DE" dirty="0" err="1"/>
              <a:t>length</a:t>
            </a:r>
            <a:r>
              <a:rPr lang="de-DE" dirty="0"/>
              <a:t>,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samples</a:t>
            </a:r>
            <a:r>
              <a:rPr lang="de-DE" dirty="0"/>
              <a:t>, </a:t>
            </a:r>
            <a:r>
              <a:rPr lang="de-DE" dirty="0" err="1"/>
              <a:t>thresholds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Hybrid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pre-generated</a:t>
            </a:r>
            <a:r>
              <a:rPr lang="de-DE" dirty="0"/>
              <a:t> </a:t>
            </a:r>
            <a:r>
              <a:rPr lang="de-DE" dirty="0" err="1"/>
              <a:t>music</a:t>
            </a:r>
            <a:r>
              <a:rPr lang="de-DE" dirty="0"/>
              <a:t> </a:t>
            </a:r>
            <a:r>
              <a:rPr lang="de-DE" dirty="0" err="1"/>
              <a:t>mixed</a:t>
            </a:r>
            <a:r>
              <a:rPr lang="de-DE" dirty="0"/>
              <a:t> with live </a:t>
            </a:r>
            <a:r>
              <a:rPr lang="de-DE" dirty="0" err="1"/>
              <a:t>generated</a:t>
            </a:r>
            <a:r>
              <a:rPr lang="de-DE" dirty="0"/>
              <a:t> </a:t>
            </a:r>
            <a:r>
              <a:rPr lang="de-DE" dirty="0" err="1"/>
              <a:t>parts</a:t>
            </a:r>
            <a:endParaRPr lang="de-DE" dirty="0"/>
          </a:p>
          <a:p>
            <a:pPr lvl="1"/>
            <a:r>
              <a:rPr lang="de-DE" dirty="0" err="1"/>
              <a:t>Detect</a:t>
            </a:r>
            <a:r>
              <a:rPr lang="de-DE" dirty="0"/>
              <a:t> </a:t>
            </a:r>
            <a:r>
              <a:rPr lang="de-DE" dirty="0" err="1"/>
              <a:t>everyone‘s</a:t>
            </a:r>
            <a:r>
              <a:rPr lang="de-DE" dirty="0"/>
              <a:t> </a:t>
            </a:r>
            <a:r>
              <a:rPr lang="de-DE" dirty="0" err="1"/>
              <a:t>faces</a:t>
            </a:r>
            <a:r>
              <a:rPr lang="de-DE" dirty="0"/>
              <a:t> in a </a:t>
            </a:r>
            <a:r>
              <a:rPr lang="de-DE" dirty="0" err="1"/>
              <a:t>call</a:t>
            </a:r>
            <a:r>
              <a:rPr lang="de-DE" dirty="0"/>
              <a:t> and </a:t>
            </a:r>
            <a:r>
              <a:rPr lang="de-DE" dirty="0" err="1"/>
              <a:t>generate</a:t>
            </a:r>
            <a:r>
              <a:rPr lang="de-DE" dirty="0"/>
              <a:t> </a:t>
            </a:r>
            <a:r>
              <a:rPr lang="de-DE" dirty="0" err="1"/>
              <a:t>music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group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4800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F40E2E-58F2-46DA-9E8D-23D897E99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References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F95413-8277-4248-A419-C8CD79CDC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000" dirty="0" err="1">
                <a:effectLst/>
              </a:rPr>
              <a:t>Angelot</a:t>
            </a:r>
            <a:r>
              <a:rPr lang="de-DE" sz="1000" dirty="0">
                <a:effectLst/>
              </a:rPr>
              <a:t>, Jerome. ‘</a:t>
            </a:r>
            <a:r>
              <a:rPr lang="de-DE" sz="1000" dirty="0" err="1">
                <a:effectLst/>
              </a:rPr>
              <a:t>Assassin’s</a:t>
            </a:r>
            <a:r>
              <a:rPr lang="de-DE" sz="1000" dirty="0">
                <a:effectLst/>
              </a:rPr>
              <a:t> Creed III Music Score: </a:t>
            </a:r>
            <a:r>
              <a:rPr lang="de-DE" sz="1000" dirty="0" err="1">
                <a:effectLst/>
              </a:rPr>
              <a:t>Redefining</a:t>
            </a:r>
            <a:r>
              <a:rPr lang="de-DE" sz="1000" dirty="0">
                <a:effectLst/>
              </a:rPr>
              <a:t> Musical Standards </a:t>
            </a:r>
            <a:r>
              <a:rPr lang="de-DE" sz="1000" dirty="0" err="1">
                <a:effectLst/>
              </a:rPr>
              <a:t>for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the</a:t>
            </a:r>
            <a:r>
              <a:rPr lang="de-DE" sz="1000" dirty="0">
                <a:effectLst/>
              </a:rPr>
              <a:t> AC Brand’. </a:t>
            </a:r>
            <a:r>
              <a:rPr lang="de-DE" sz="1000" dirty="0" err="1">
                <a:effectLst/>
              </a:rPr>
              <a:t>Presented</a:t>
            </a:r>
            <a:r>
              <a:rPr lang="de-DE" sz="1000" dirty="0">
                <a:effectLst/>
              </a:rPr>
              <a:t> at </a:t>
            </a:r>
            <a:r>
              <a:rPr lang="de-DE" sz="1000" dirty="0" err="1">
                <a:effectLst/>
              </a:rPr>
              <a:t>the</a:t>
            </a:r>
            <a:r>
              <a:rPr lang="de-DE" sz="1000" dirty="0">
                <a:effectLst/>
              </a:rPr>
              <a:t> Game </a:t>
            </a:r>
            <a:r>
              <a:rPr lang="de-DE" sz="1000" dirty="0" err="1">
                <a:effectLst/>
              </a:rPr>
              <a:t>Developer’s</a:t>
            </a:r>
            <a:r>
              <a:rPr lang="de-DE" sz="1000" dirty="0">
                <a:effectLst/>
              </a:rPr>
              <a:t> Conference, 2013. </a:t>
            </a:r>
            <a:r>
              <a:rPr lang="de-DE" sz="1000" dirty="0">
                <a:effectLst/>
                <a:hlinkClick r:id="rId2"/>
              </a:rPr>
              <a:t>https://www.gdcvault.com/play/1018157/Assassin-s-Creed-III-Music</a:t>
            </a:r>
            <a:r>
              <a:rPr lang="de-DE" sz="1000" dirty="0">
                <a:effectLst/>
              </a:rPr>
              <a:t>.</a:t>
            </a:r>
          </a:p>
          <a:p>
            <a:r>
              <a:rPr lang="de-DE" sz="1000" dirty="0" err="1">
                <a:effectLst/>
              </a:rPr>
              <a:t>Ansani</a:t>
            </a:r>
            <a:r>
              <a:rPr lang="de-DE" sz="1000" dirty="0">
                <a:effectLst/>
              </a:rPr>
              <a:t>, Alessandro, Marco Marini, Francesca </a:t>
            </a:r>
            <a:r>
              <a:rPr lang="de-DE" sz="1000" dirty="0" err="1">
                <a:effectLst/>
              </a:rPr>
              <a:t>D’Errico</a:t>
            </a:r>
            <a:r>
              <a:rPr lang="de-DE" sz="1000" dirty="0">
                <a:effectLst/>
              </a:rPr>
              <a:t>, and Isabella </a:t>
            </a:r>
            <a:r>
              <a:rPr lang="de-DE" sz="1000" dirty="0" err="1">
                <a:effectLst/>
              </a:rPr>
              <a:t>Poggi</a:t>
            </a:r>
            <a:r>
              <a:rPr lang="de-DE" sz="1000" dirty="0">
                <a:effectLst/>
              </a:rPr>
              <a:t>. ‘</a:t>
            </a:r>
            <a:r>
              <a:rPr lang="de-DE" sz="1000" dirty="0" err="1">
                <a:effectLst/>
              </a:rPr>
              <a:t>How</a:t>
            </a:r>
            <a:r>
              <a:rPr lang="de-DE" sz="1000" dirty="0">
                <a:effectLst/>
              </a:rPr>
              <a:t> Soundtracks Shape </a:t>
            </a:r>
            <a:r>
              <a:rPr lang="de-DE" sz="1000" dirty="0" err="1">
                <a:effectLst/>
              </a:rPr>
              <a:t>What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We</a:t>
            </a:r>
            <a:r>
              <a:rPr lang="de-DE" sz="1000" dirty="0">
                <a:effectLst/>
              </a:rPr>
              <a:t> See: </a:t>
            </a:r>
            <a:r>
              <a:rPr lang="de-DE" sz="1000" dirty="0" err="1">
                <a:effectLst/>
              </a:rPr>
              <a:t>Analyzing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the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Influence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of</a:t>
            </a:r>
            <a:r>
              <a:rPr lang="de-DE" sz="1000" dirty="0">
                <a:effectLst/>
              </a:rPr>
              <a:t> Music on Visual Scenes Through Self-Assessment, Eye Tracking, and </a:t>
            </a:r>
            <a:r>
              <a:rPr lang="de-DE" sz="1000" dirty="0" err="1">
                <a:effectLst/>
              </a:rPr>
              <a:t>Pupillometry</a:t>
            </a:r>
            <a:r>
              <a:rPr lang="de-DE" sz="1000" dirty="0">
                <a:effectLst/>
              </a:rPr>
              <a:t>’. </a:t>
            </a:r>
            <a:r>
              <a:rPr lang="de-DE" sz="1000" i="1" dirty="0">
                <a:effectLst/>
              </a:rPr>
              <a:t>Frontiers in </a:t>
            </a:r>
            <a:r>
              <a:rPr lang="de-DE" sz="1000" i="1" dirty="0" err="1">
                <a:effectLst/>
              </a:rPr>
              <a:t>Psychology</a:t>
            </a:r>
            <a:r>
              <a:rPr lang="de-DE" sz="1000" dirty="0">
                <a:effectLst/>
              </a:rPr>
              <a:t> 11 (2020): 2242. </a:t>
            </a:r>
            <a:r>
              <a:rPr lang="de-DE" sz="1000" dirty="0">
                <a:effectLst/>
                <a:hlinkClick r:id="rId3"/>
              </a:rPr>
              <a:t>https://doi.org/10.3389/fpsyg.2020.02242</a:t>
            </a:r>
            <a:r>
              <a:rPr lang="de-DE" sz="1000" dirty="0">
                <a:effectLst/>
              </a:rPr>
              <a:t>.</a:t>
            </a:r>
          </a:p>
          <a:p>
            <a:r>
              <a:rPr lang="de-DE" sz="1000" dirty="0">
                <a:effectLst/>
              </a:rPr>
              <a:t>Huang, </a:t>
            </a:r>
            <a:r>
              <a:rPr lang="de-DE" sz="1000" dirty="0" err="1">
                <a:effectLst/>
              </a:rPr>
              <a:t>Zhengwei</a:t>
            </a:r>
            <a:r>
              <a:rPr lang="de-DE" sz="1000" dirty="0">
                <a:effectLst/>
              </a:rPr>
              <a:t>, Ming Dong, </a:t>
            </a:r>
            <a:r>
              <a:rPr lang="de-DE" sz="1000" dirty="0" err="1">
                <a:effectLst/>
              </a:rPr>
              <a:t>Qirong</a:t>
            </a:r>
            <a:r>
              <a:rPr lang="de-DE" sz="1000" dirty="0">
                <a:effectLst/>
              </a:rPr>
              <a:t> Mao, and </a:t>
            </a:r>
            <a:r>
              <a:rPr lang="de-DE" sz="1000" dirty="0" err="1">
                <a:effectLst/>
              </a:rPr>
              <a:t>Yongzhao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Zhan</a:t>
            </a:r>
            <a:r>
              <a:rPr lang="de-DE" sz="1000" dirty="0">
                <a:effectLst/>
              </a:rPr>
              <a:t>. ‘Speech Emotion Recognition </a:t>
            </a:r>
            <a:r>
              <a:rPr lang="de-DE" sz="1000" dirty="0" err="1">
                <a:effectLst/>
              </a:rPr>
              <a:t>Using</a:t>
            </a:r>
            <a:r>
              <a:rPr lang="de-DE" sz="1000" dirty="0">
                <a:effectLst/>
              </a:rPr>
              <a:t> CNN’. In </a:t>
            </a:r>
            <a:r>
              <a:rPr lang="de-DE" sz="1000" i="1" dirty="0">
                <a:effectLst/>
              </a:rPr>
              <a:t>Proceedings </a:t>
            </a:r>
            <a:r>
              <a:rPr lang="de-DE" sz="1000" i="1" dirty="0" err="1">
                <a:effectLst/>
              </a:rPr>
              <a:t>of</a:t>
            </a:r>
            <a:r>
              <a:rPr lang="de-DE" sz="1000" i="1" dirty="0">
                <a:effectLst/>
              </a:rPr>
              <a:t> </a:t>
            </a:r>
            <a:r>
              <a:rPr lang="de-DE" sz="1000" i="1" dirty="0" err="1">
                <a:effectLst/>
              </a:rPr>
              <a:t>the</a:t>
            </a:r>
            <a:r>
              <a:rPr lang="de-DE" sz="1000" i="1" dirty="0">
                <a:effectLst/>
              </a:rPr>
              <a:t> 22nd ACM International Conference on Multimedia</a:t>
            </a:r>
            <a:r>
              <a:rPr lang="de-DE" sz="1000" dirty="0">
                <a:effectLst/>
              </a:rPr>
              <a:t>, 801–4. MM ’14. New York, NY, USA: </a:t>
            </a:r>
            <a:r>
              <a:rPr lang="de-DE" sz="1000" dirty="0" err="1">
                <a:effectLst/>
              </a:rPr>
              <a:t>Association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for</a:t>
            </a:r>
            <a:r>
              <a:rPr lang="de-DE" sz="1000" dirty="0">
                <a:effectLst/>
              </a:rPr>
              <a:t> Computing Machinery, 2014. </a:t>
            </a:r>
            <a:r>
              <a:rPr lang="de-DE" sz="1000" dirty="0">
                <a:effectLst/>
                <a:hlinkClick r:id="rId4"/>
              </a:rPr>
              <a:t>https://doi.org/10.1145/2647868.2654984</a:t>
            </a:r>
            <a:r>
              <a:rPr lang="de-DE" sz="1000" dirty="0">
                <a:effectLst/>
              </a:rPr>
              <a:t>.</a:t>
            </a:r>
          </a:p>
          <a:p>
            <a:r>
              <a:rPr lang="de-DE" sz="1000" dirty="0" err="1">
                <a:effectLst/>
              </a:rPr>
              <a:t>Mehendale</a:t>
            </a:r>
            <a:r>
              <a:rPr lang="de-DE" sz="1000" dirty="0">
                <a:effectLst/>
              </a:rPr>
              <a:t>, </a:t>
            </a:r>
            <a:r>
              <a:rPr lang="de-DE" sz="1000" dirty="0" err="1">
                <a:effectLst/>
              </a:rPr>
              <a:t>Ninad</a:t>
            </a:r>
            <a:r>
              <a:rPr lang="de-DE" sz="1000" dirty="0">
                <a:effectLst/>
              </a:rPr>
              <a:t>. ‘</a:t>
            </a:r>
            <a:r>
              <a:rPr lang="de-DE" sz="1000" dirty="0" err="1">
                <a:effectLst/>
              </a:rPr>
              <a:t>Facial</a:t>
            </a:r>
            <a:r>
              <a:rPr lang="de-DE" sz="1000" dirty="0">
                <a:effectLst/>
              </a:rPr>
              <a:t> Emotion Recognition </a:t>
            </a:r>
            <a:r>
              <a:rPr lang="de-DE" sz="1000" dirty="0" err="1">
                <a:effectLst/>
              </a:rPr>
              <a:t>Using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Convolutional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Neural</a:t>
            </a:r>
            <a:r>
              <a:rPr lang="de-DE" sz="1000" dirty="0">
                <a:effectLst/>
              </a:rPr>
              <a:t> Networks (FERC)’. </a:t>
            </a:r>
            <a:r>
              <a:rPr lang="de-DE" sz="1000" i="1" dirty="0">
                <a:effectLst/>
              </a:rPr>
              <a:t>SN Applied Sciences</a:t>
            </a:r>
            <a:r>
              <a:rPr lang="de-DE" sz="1000" dirty="0">
                <a:effectLst/>
              </a:rPr>
              <a:t> 2, </a:t>
            </a:r>
            <a:r>
              <a:rPr lang="de-DE" sz="1000" dirty="0" err="1">
                <a:effectLst/>
              </a:rPr>
              <a:t>no</a:t>
            </a:r>
            <a:r>
              <a:rPr lang="de-DE" sz="1000" dirty="0">
                <a:effectLst/>
              </a:rPr>
              <a:t>. 3 (18 </a:t>
            </a:r>
            <a:r>
              <a:rPr lang="de-DE" sz="1000" dirty="0" err="1">
                <a:effectLst/>
              </a:rPr>
              <a:t>February</a:t>
            </a:r>
            <a:r>
              <a:rPr lang="de-DE" sz="1000" dirty="0">
                <a:effectLst/>
              </a:rPr>
              <a:t> 2020): 446. </a:t>
            </a:r>
            <a:r>
              <a:rPr lang="de-DE" sz="1000" dirty="0">
                <a:effectLst/>
                <a:hlinkClick r:id="rId5"/>
              </a:rPr>
              <a:t>https://doi.org/10.1007/s42452-020-2234-1</a:t>
            </a:r>
            <a:r>
              <a:rPr lang="de-DE" sz="1000" dirty="0">
                <a:effectLst/>
              </a:rPr>
              <a:t>.</a:t>
            </a:r>
          </a:p>
          <a:p>
            <a:r>
              <a:rPr lang="de-DE" sz="1000" dirty="0">
                <a:effectLst/>
              </a:rPr>
              <a:t>Miyamoto, Kana, Hiroki Tanaka, and Satoshi Nakamura. ‘Music Generation and Emotion </a:t>
            </a:r>
            <a:r>
              <a:rPr lang="de-DE" sz="1000" dirty="0" err="1">
                <a:effectLst/>
              </a:rPr>
              <a:t>Estimation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from</a:t>
            </a:r>
            <a:r>
              <a:rPr lang="de-DE" sz="1000" dirty="0">
                <a:effectLst/>
              </a:rPr>
              <a:t> EEG Signals </a:t>
            </a:r>
            <a:r>
              <a:rPr lang="de-DE" sz="1000" dirty="0" err="1">
                <a:effectLst/>
              </a:rPr>
              <a:t>for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Inducing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Affective</a:t>
            </a:r>
            <a:r>
              <a:rPr lang="de-DE" sz="1000" dirty="0">
                <a:effectLst/>
              </a:rPr>
              <a:t> States’. In </a:t>
            </a:r>
            <a:r>
              <a:rPr lang="de-DE" sz="1000" i="1" dirty="0">
                <a:effectLst/>
              </a:rPr>
              <a:t>Companion </a:t>
            </a:r>
            <a:r>
              <a:rPr lang="de-DE" sz="1000" i="1" dirty="0" err="1">
                <a:effectLst/>
              </a:rPr>
              <a:t>Publication</a:t>
            </a:r>
            <a:r>
              <a:rPr lang="de-DE" sz="1000" i="1" dirty="0">
                <a:effectLst/>
              </a:rPr>
              <a:t> </a:t>
            </a:r>
            <a:r>
              <a:rPr lang="de-DE" sz="1000" i="1" dirty="0" err="1">
                <a:effectLst/>
              </a:rPr>
              <a:t>of</a:t>
            </a:r>
            <a:r>
              <a:rPr lang="de-DE" sz="1000" i="1" dirty="0">
                <a:effectLst/>
              </a:rPr>
              <a:t> </a:t>
            </a:r>
            <a:r>
              <a:rPr lang="de-DE" sz="1000" i="1" dirty="0" err="1">
                <a:effectLst/>
              </a:rPr>
              <a:t>the</a:t>
            </a:r>
            <a:r>
              <a:rPr lang="de-DE" sz="1000" i="1" dirty="0">
                <a:effectLst/>
              </a:rPr>
              <a:t> 2020 International Conference on Multimodal Interaction</a:t>
            </a:r>
            <a:r>
              <a:rPr lang="de-DE" sz="1000" dirty="0">
                <a:effectLst/>
              </a:rPr>
              <a:t>, 487–91. ICMI ’20 Companion. New York, NY, USA: </a:t>
            </a:r>
            <a:r>
              <a:rPr lang="de-DE" sz="1000" dirty="0" err="1">
                <a:effectLst/>
              </a:rPr>
              <a:t>Association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for</a:t>
            </a:r>
            <a:r>
              <a:rPr lang="de-DE" sz="1000" dirty="0">
                <a:effectLst/>
              </a:rPr>
              <a:t> Computing Machinery, 2020. </a:t>
            </a:r>
            <a:r>
              <a:rPr lang="de-DE" sz="1000" dirty="0">
                <a:effectLst/>
                <a:hlinkClick r:id="rId6"/>
              </a:rPr>
              <a:t>https://doi.org/10.1145/3395035.3425225</a:t>
            </a:r>
            <a:r>
              <a:rPr lang="de-DE" sz="1000" dirty="0">
                <a:effectLst/>
              </a:rPr>
              <a:t>.</a:t>
            </a:r>
          </a:p>
          <a:p>
            <a:r>
              <a:rPr lang="de-DE" sz="1000" dirty="0" err="1">
                <a:effectLst/>
              </a:rPr>
              <a:t>Shenk</a:t>
            </a:r>
            <a:r>
              <a:rPr lang="de-DE" sz="1000" dirty="0">
                <a:effectLst/>
              </a:rPr>
              <a:t>, Justin, Aaron CG, Octavio </a:t>
            </a:r>
            <a:r>
              <a:rPr lang="de-DE" sz="1000" dirty="0" err="1">
                <a:effectLst/>
              </a:rPr>
              <a:t>Arriaga</a:t>
            </a:r>
            <a:r>
              <a:rPr lang="de-DE" sz="1000" dirty="0">
                <a:effectLst/>
              </a:rPr>
              <a:t>, and </a:t>
            </a:r>
            <a:r>
              <a:rPr lang="de-DE" sz="1000" dirty="0" err="1">
                <a:effectLst/>
              </a:rPr>
              <a:t>Owlwasrowk</a:t>
            </a:r>
            <a:r>
              <a:rPr lang="de-DE" sz="1000" dirty="0">
                <a:effectLst/>
              </a:rPr>
              <a:t>. </a:t>
            </a:r>
            <a:r>
              <a:rPr lang="de-DE" sz="1000" i="1" dirty="0" err="1">
                <a:effectLst/>
              </a:rPr>
              <a:t>Justinshenk</a:t>
            </a:r>
            <a:r>
              <a:rPr lang="de-DE" sz="1000" i="1" dirty="0">
                <a:effectLst/>
              </a:rPr>
              <a:t>/</a:t>
            </a:r>
            <a:r>
              <a:rPr lang="de-DE" sz="1000" i="1" dirty="0" err="1">
                <a:effectLst/>
              </a:rPr>
              <a:t>Fer</a:t>
            </a:r>
            <a:r>
              <a:rPr lang="de-DE" sz="1000" i="1" dirty="0">
                <a:effectLst/>
              </a:rPr>
              <a:t>: </a:t>
            </a:r>
            <a:r>
              <a:rPr lang="de-DE" sz="1000" i="1" dirty="0" err="1">
                <a:effectLst/>
              </a:rPr>
              <a:t>Zenodo</a:t>
            </a:r>
            <a:r>
              <a:rPr lang="de-DE" sz="1000" dirty="0">
                <a:effectLst/>
              </a:rPr>
              <a:t> (</a:t>
            </a:r>
            <a:r>
              <a:rPr lang="de-DE" sz="1000" dirty="0" err="1">
                <a:effectLst/>
              </a:rPr>
              <a:t>version</a:t>
            </a:r>
            <a:r>
              <a:rPr lang="de-DE" sz="1000" dirty="0">
                <a:effectLst/>
              </a:rPr>
              <a:t> </a:t>
            </a:r>
            <a:r>
              <a:rPr lang="de-DE" sz="1000" dirty="0" err="1">
                <a:effectLst/>
              </a:rPr>
              <a:t>zenodo</a:t>
            </a:r>
            <a:r>
              <a:rPr lang="de-DE" sz="1000" dirty="0">
                <a:effectLst/>
              </a:rPr>
              <a:t>). </a:t>
            </a:r>
            <a:r>
              <a:rPr lang="de-DE" sz="1000" dirty="0" err="1">
                <a:effectLst/>
              </a:rPr>
              <a:t>Zenodo</a:t>
            </a:r>
            <a:r>
              <a:rPr lang="de-DE" sz="1000" dirty="0">
                <a:effectLst/>
              </a:rPr>
              <a:t>, 2021. </a:t>
            </a:r>
            <a:r>
              <a:rPr lang="de-DE" sz="1000" dirty="0">
                <a:effectLst/>
                <a:hlinkClick r:id="rId7"/>
              </a:rPr>
              <a:t>https://doi.org/10.5281/ZENODO.5362356</a:t>
            </a:r>
            <a:r>
              <a:rPr lang="de-DE" sz="1000" dirty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3321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82652D-9DCC-4787-9734-5F14A9A03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Recap</a:t>
            </a:r>
            <a:r>
              <a:rPr lang="de-DE" dirty="0"/>
              <a:t>: Motivation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2EF7C4B-A930-425D-A981-1C6B5F528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9371" y="1737360"/>
            <a:ext cx="5204603" cy="4022725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898F711-F3CB-40A2-BA3D-AA802DE7DE2C}"/>
              </a:ext>
            </a:extLst>
          </p:cNvPr>
          <p:cNvSpPr txBox="1"/>
          <p:nvPr/>
        </p:nvSpPr>
        <p:spPr>
          <a:xfrm>
            <a:off x="961478" y="2767280"/>
            <a:ext cx="60739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Video Meetings reduce empathy compared to in-person </a:t>
            </a:r>
            <a:br>
              <a:rPr lang="en-GB" sz="2000" dirty="0"/>
            </a:br>
            <a:r>
              <a:rPr lang="en-GB" sz="2000" dirty="0"/>
              <a:t>conversations</a:t>
            </a:r>
          </a:p>
          <a:p>
            <a:endParaRPr lang="en-GB" sz="2000" dirty="0"/>
          </a:p>
          <a:p>
            <a:r>
              <a:rPr lang="en-GB" sz="2000" dirty="0"/>
              <a:t>Music can help restore that empathy</a:t>
            </a:r>
          </a:p>
        </p:txBody>
      </p:sp>
    </p:spTree>
    <p:extLst>
      <p:ext uri="{BB962C8B-B14F-4D97-AF65-F5344CB8AC3E}">
        <p14:creationId xmlns:p14="http://schemas.microsoft.com/office/powerpoint/2010/main" val="1929507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84B5C-AC8F-4235-8F64-E97D589FE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Who </a:t>
            </a:r>
            <a:r>
              <a:rPr lang="de-DE" dirty="0" err="1"/>
              <a:t>generates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music</a:t>
            </a:r>
            <a:r>
              <a:rPr lang="de-DE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DDC123-E571-410B-BA3B-698358563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Two</a:t>
            </a:r>
            <a:r>
              <a:rPr lang="de-DE" dirty="0"/>
              <a:t> possible </a:t>
            </a:r>
            <a:r>
              <a:rPr lang="de-DE" dirty="0" err="1"/>
              <a:t>approaches</a:t>
            </a:r>
            <a:endParaRPr lang="de-DE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de-DE" dirty="0" err="1"/>
              <a:t>Everyone</a:t>
            </a:r>
            <a:r>
              <a:rPr lang="de-DE" dirty="0"/>
              <a:t> </a:t>
            </a:r>
            <a:r>
              <a:rPr lang="de-DE" dirty="0" err="1"/>
              <a:t>broadcasts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own </a:t>
            </a:r>
            <a:r>
              <a:rPr lang="de-DE" dirty="0" err="1"/>
              <a:t>music</a:t>
            </a:r>
            <a:endParaRPr lang="de-DE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de-DE" dirty="0"/>
              <a:t>Music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generated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everyone</a:t>
            </a:r>
            <a:r>
              <a:rPr lang="de-DE" dirty="0"/>
              <a:t> </a:t>
            </a:r>
            <a:r>
              <a:rPr lang="de-DE" dirty="0" err="1"/>
              <a:t>locally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prototype: Music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generated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everyone</a:t>
            </a:r>
            <a:r>
              <a:rPr lang="de-DE" dirty="0"/>
              <a:t> </a:t>
            </a:r>
            <a:r>
              <a:rPr lang="de-DE" dirty="0" err="1"/>
              <a:t>individually</a:t>
            </a:r>
            <a:r>
              <a:rPr lang="de-DE" dirty="0"/>
              <a:t> and </a:t>
            </a:r>
            <a:r>
              <a:rPr lang="de-DE" dirty="0" err="1"/>
              <a:t>broadcast</a:t>
            </a:r>
            <a:endParaRPr lang="de-DE" dirty="0"/>
          </a:p>
          <a:p>
            <a:pPr marL="0" indent="0">
              <a:buNone/>
            </a:pPr>
            <a:r>
              <a:rPr lang="de-DE" dirty="0" err="1"/>
              <a:t>However</a:t>
            </a:r>
            <a:r>
              <a:rPr lang="de-DE" dirty="0"/>
              <a:t>, prototype </a:t>
            </a:r>
            <a:r>
              <a:rPr lang="de-DE" dirty="0" err="1"/>
              <a:t>architecture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modified</a:t>
            </a:r>
            <a:r>
              <a:rPr lang="de-DE" dirty="0"/>
              <a:t> to screen-</a:t>
            </a:r>
            <a:r>
              <a:rPr lang="de-DE" dirty="0" err="1"/>
              <a:t>record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conference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01139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D18F56-37B3-4600-8FB5-AD556992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Approach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28358B4A-8169-4D85-BAA5-78DDF99ED363}"/>
              </a:ext>
            </a:extLst>
          </p:cNvPr>
          <p:cNvSpPr/>
          <p:nvPr/>
        </p:nvSpPr>
        <p:spPr>
          <a:xfrm>
            <a:off x="4272897" y="2119357"/>
            <a:ext cx="3102124" cy="5212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Read Webcam Frame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FD63C713-E961-4670-A8B4-0C3A94B89C9C}"/>
              </a:ext>
            </a:extLst>
          </p:cNvPr>
          <p:cNvSpPr/>
          <p:nvPr/>
        </p:nvSpPr>
        <p:spPr>
          <a:xfrm>
            <a:off x="4272897" y="3151974"/>
            <a:ext cx="3102124" cy="5212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Infer</a:t>
            </a:r>
            <a:r>
              <a:rPr lang="de-DE" dirty="0"/>
              <a:t> Emotional State</a:t>
            </a:r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C63CBDB4-7463-47D9-8C14-55444DCE9C5E}"/>
              </a:ext>
            </a:extLst>
          </p:cNvPr>
          <p:cNvSpPr/>
          <p:nvPr/>
        </p:nvSpPr>
        <p:spPr>
          <a:xfrm>
            <a:off x="4272897" y="4181743"/>
            <a:ext cx="3102124" cy="5212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Generate Music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CEA3F38A-61DA-49A1-976C-0F7797DAA3A9}"/>
              </a:ext>
            </a:extLst>
          </p:cNvPr>
          <p:cNvSpPr/>
          <p:nvPr/>
        </p:nvSpPr>
        <p:spPr>
          <a:xfrm>
            <a:off x="4272897" y="5211512"/>
            <a:ext cx="3102124" cy="5212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Render</a:t>
            </a:r>
            <a:r>
              <a:rPr lang="de-DE" dirty="0"/>
              <a:t> and Play Music</a:t>
            </a:r>
          </a:p>
        </p:txBody>
      </p:sp>
      <p:sp>
        <p:nvSpPr>
          <p:cNvPr id="8" name="Pfeil: nach unten 7">
            <a:extLst>
              <a:ext uri="{FF2B5EF4-FFF2-40B4-BE49-F238E27FC236}">
                <a16:creationId xmlns:a16="http://schemas.microsoft.com/office/drawing/2014/main" id="{82558661-EABD-4D5C-B0C6-8E00C2976572}"/>
              </a:ext>
            </a:extLst>
          </p:cNvPr>
          <p:cNvSpPr/>
          <p:nvPr/>
        </p:nvSpPr>
        <p:spPr>
          <a:xfrm>
            <a:off x="5604617" y="2743200"/>
            <a:ext cx="438684" cy="3261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: nach unten 8">
            <a:extLst>
              <a:ext uri="{FF2B5EF4-FFF2-40B4-BE49-F238E27FC236}">
                <a16:creationId xmlns:a16="http://schemas.microsoft.com/office/drawing/2014/main" id="{82558661-EABD-4D5C-B0C6-8E00C2976572}"/>
              </a:ext>
            </a:extLst>
          </p:cNvPr>
          <p:cNvSpPr/>
          <p:nvPr/>
        </p:nvSpPr>
        <p:spPr>
          <a:xfrm>
            <a:off x="5604617" y="3764445"/>
            <a:ext cx="438684" cy="3261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/>
          </a:p>
        </p:txBody>
      </p:sp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82558661-EABD-4D5C-B0C6-8E00C2976572}"/>
              </a:ext>
            </a:extLst>
          </p:cNvPr>
          <p:cNvSpPr/>
          <p:nvPr/>
        </p:nvSpPr>
        <p:spPr>
          <a:xfrm>
            <a:off x="5604617" y="4811784"/>
            <a:ext cx="438684" cy="3261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147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E9C20-1BA9-442E-8715-58252B912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Workflow/Tools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4F670CDD-848B-43C5-8D8D-798B15818277}"/>
              </a:ext>
            </a:extLst>
          </p:cNvPr>
          <p:cNvGrpSpPr/>
          <p:nvPr/>
        </p:nvGrpSpPr>
        <p:grpSpPr>
          <a:xfrm>
            <a:off x="264109" y="2907280"/>
            <a:ext cx="3486684" cy="2213361"/>
            <a:chOff x="838200" y="2085173"/>
            <a:chExt cx="3486684" cy="2213361"/>
          </a:xfrm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7496DBA7-263F-4DC8-9834-F8E3310052CC}"/>
                </a:ext>
              </a:extLst>
            </p:cNvPr>
            <p:cNvSpPr/>
            <p:nvPr/>
          </p:nvSpPr>
          <p:spPr>
            <a:xfrm>
              <a:off x="838200" y="2085173"/>
              <a:ext cx="3486684" cy="221336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de-DE" dirty="0"/>
                <a:t>Emotion Recognition</a:t>
              </a:r>
            </a:p>
          </p:txBody>
        </p:sp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0B944EFE-252E-46E0-8124-0998EC468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35673" y="2688229"/>
              <a:ext cx="559777" cy="740771"/>
            </a:xfrm>
            <a:prstGeom prst="rect">
              <a:avLst/>
            </a:prstGeom>
          </p:spPr>
        </p:pic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8ABCA999-17E7-4AD3-A377-09337524AE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65885" y="3011611"/>
              <a:ext cx="1675217" cy="107144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F4C9FA17-89B5-4C6E-93A4-F66948448ECD}"/>
              </a:ext>
            </a:extLst>
          </p:cNvPr>
          <p:cNvGrpSpPr/>
          <p:nvPr/>
        </p:nvGrpSpPr>
        <p:grpSpPr>
          <a:xfrm>
            <a:off x="8386887" y="2907280"/>
            <a:ext cx="3486684" cy="2213361"/>
            <a:chOff x="7867116" y="2085174"/>
            <a:chExt cx="3486684" cy="2213361"/>
          </a:xfrm>
        </p:grpSpPr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AE52F186-0790-4026-A8E5-CE1EA9BBAF7B}"/>
                </a:ext>
              </a:extLst>
            </p:cNvPr>
            <p:cNvSpPr/>
            <p:nvPr/>
          </p:nvSpPr>
          <p:spPr>
            <a:xfrm>
              <a:off x="7867116" y="2085174"/>
              <a:ext cx="3486684" cy="221336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de-DE" dirty="0"/>
                <a:t>Music Playback</a:t>
              </a:r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824A88B8-BEC5-45AB-895D-3E9091F97845}"/>
                </a:ext>
              </a:extLst>
            </p:cNvPr>
            <p:cNvSpPr txBox="1"/>
            <p:nvPr/>
          </p:nvSpPr>
          <p:spPr>
            <a:xfrm>
              <a:off x="8092867" y="2642279"/>
              <a:ext cx="9653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chemeClr val="bg1"/>
                  </a:solidFill>
                </a:rPr>
                <a:t>music21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0830495-0E1A-414A-8284-1F995F541ED0}"/>
                </a:ext>
              </a:extLst>
            </p:cNvPr>
            <p:cNvSpPr txBox="1"/>
            <p:nvPr/>
          </p:nvSpPr>
          <p:spPr>
            <a:xfrm>
              <a:off x="9623210" y="2826945"/>
              <a:ext cx="1165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solidFill>
                    <a:schemeClr val="bg1"/>
                  </a:solidFill>
                </a:rPr>
                <a:t>FluidSynth</a:t>
              </a:r>
              <a:endParaRPr lang="de-DE" dirty="0">
                <a:solidFill>
                  <a:schemeClr val="bg1"/>
                </a:solidFill>
              </a:endParaRPr>
            </a:p>
          </p:txBody>
        </p:sp>
        <p:pic>
          <p:nvPicPr>
            <p:cNvPr id="17" name="Grafik 16" descr="Ein Bild, das orange, Flasche enthält.&#10;&#10;Automatisch generierte Beschreibung">
              <a:extLst>
                <a:ext uri="{FF2B5EF4-FFF2-40B4-BE49-F238E27FC236}">
                  <a16:creationId xmlns:a16="http://schemas.microsoft.com/office/drawing/2014/main" id="{EF826637-C250-4003-931C-DF078327F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46506" y="3263202"/>
              <a:ext cx="676704" cy="766367"/>
            </a:xfrm>
            <a:prstGeom prst="rect">
              <a:avLst/>
            </a:prstGeom>
          </p:spPr>
        </p:pic>
      </p:grpSp>
      <p:sp>
        <p:nvSpPr>
          <p:cNvPr id="18" name="Rechteck 17">
            <a:extLst>
              <a:ext uri="{FF2B5EF4-FFF2-40B4-BE49-F238E27FC236}">
                <a16:creationId xmlns:a16="http://schemas.microsoft.com/office/drawing/2014/main" id="{43F96F5D-E949-41FC-975D-A09B11EE845C}"/>
              </a:ext>
            </a:extLst>
          </p:cNvPr>
          <p:cNvSpPr/>
          <p:nvPr/>
        </p:nvSpPr>
        <p:spPr>
          <a:xfrm>
            <a:off x="4799863" y="3245907"/>
            <a:ext cx="2619006" cy="154495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/>
              <a:t>Processing/Music Generation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7F30C0EE-6C35-4214-9B4E-F7BCFE6BDB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11" y="3873277"/>
            <a:ext cx="755658" cy="755658"/>
          </a:xfrm>
          <a:prstGeom prst="rect">
            <a:avLst/>
          </a:prstGeom>
        </p:spPr>
      </p:pic>
      <p:sp>
        <p:nvSpPr>
          <p:cNvPr id="23" name="Pfeil: nach rechts 22">
            <a:extLst>
              <a:ext uri="{FF2B5EF4-FFF2-40B4-BE49-F238E27FC236}">
                <a16:creationId xmlns:a16="http://schemas.microsoft.com/office/drawing/2014/main" id="{3A0A742A-C4EF-47C7-ADD9-C148F27F83B2}"/>
              </a:ext>
            </a:extLst>
          </p:cNvPr>
          <p:cNvSpPr/>
          <p:nvPr/>
        </p:nvSpPr>
        <p:spPr>
          <a:xfrm>
            <a:off x="3890943" y="3805265"/>
            <a:ext cx="789268" cy="4173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Pfeil: nach rechts 23">
            <a:extLst>
              <a:ext uri="{FF2B5EF4-FFF2-40B4-BE49-F238E27FC236}">
                <a16:creationId xmlns:a16="http://schemas.microsoft.com/office/drawing/2014/main" id="{816C488E-A18B-4C6D-99DC-3126219BB9AF}"/>
              </a:ext>
            </a:extLst>
          </p:cNvPr>
          <p:cNvSpPr/>
          <p:nvPr/>
        </p:nvSpPr>
        <p:spPr>
          <a:xfrm>
            <a:off x="7508244" y="3805264"/>
            <a:ext cx="789268" cy="4173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4324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694860-BB08-48EB-82C2-D537F2014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Emotions</a:t>
            </a:r>
            <a:r>
              <a:rPr lang="de-DE" dirty="0"/>
              <a:t> and </a:t>
            </a:r>
            <a:r>
              <a:rPr lang="de-DE" dirty="0" err="1"/>
              <a:t>music</a:t>
            </a:r>
            <a:endParaRPr lang="de-DE" dirty="0"/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B47CA23-8263-4066-868D-95DD4C7804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4301275"/>
              </p:ext>
            </p:extLst>
          </p:nvPr>
        </p:nvGraphicFramePr>
        <p:xfrm>
          <a:off x="1239620" y="1737360"/>
          <a:ext cx="9773719" cy="41616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3498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A181EC-0A58-4190-AB46-1109ACB90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Initial 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A31024-F1B6-41BF-9FDB-8AE7A189E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works</a:t>
            </a:r>
            <a:r>
              <a:rPr lang="de-DE" dirty="0"/>
              <a:t> </a:t>
            </a:r>
            <a:r>
              <a:rPr lang="de-DE" dirty="0" err="1"/>
              <a:t>well</a:t>
            </a:r>
            <a:endParaRPr lang="de-DE" dirty="0"/>
          </a:p>
          <a:p>
            <a:pPr lvl="1"/>
            <a:r>
              <a:rPr lang="de-DE" dirty="0"/>
              <a:t>Emotion </a:t>
            </a:r>
            <a:r>
              <a:rPr lang="de-DE" dirty="0" err="1"/>
              <a:t>recognition</a:t>
            </a:r>
            <a:r>
              <a:rPr lang="de-DE" dirty="0"/>
              <a:t> </a:t>
            </a:r>
            <a:r>
              <a:rPr lang="de-DE" dirty="0" err="1"/>
              <a:t>mostly</a:t>
            </a:r>
            <a:r>
              <a:rPr lang="de-DE" dirty="0"/>
              <a:t> </a:t>
            </a:r>
            <a:r>
              <a:rPr lang="de-DE" dirty="0" err="1"/>
              <a:t>works</a:t>
            </a:r>
            <a:r>
              <a:rPr lang="de-DE" dirty="0"/>
              <a:t> </a:t>
            </a:r>
            <a:r>
              <a:rPr lang="de-DE" dirty="0" err="1"/>
              <a:t>well</a:t>
            </a:r>
            <a:endParaRPr lang="de-DE" dirty="0"/>
          </a:p>
          <a:p>
            <a:pPr lvl="1"/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moods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recognizable</a:t>
            </a:r>
            <a:r>
              <a:rPr lang="de-DE" dirty="0"/>
              <a:t> in </a:t>
            </a:r>
            <a:r>
              <a:rPr lang="de-DE" dirty="0" err="1"/>
              <a:t>music</a:t>
            </a:r>
            <a:endParaRPr lang="de-DE" dirty="0"/>
          </a:p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improved</a:t>
            </a:r>
            <a:endParaRPr lang="de-DE" dirty="0"/>
          </a:p>
          <a:p>
            <a:pPr lvl="1"/>
            <a:r>
              <a:rPr lang="de-DE" dirty="0"/>
              <a:t>…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recognizable</a:t>
            </a:r>
            <a:r>
              <a:rPr lang="de-DE" dirty="0"/>
              <a:t> (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help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someone</a:t>
            </a:r>
            <a:r>
              <a:rPr lang="de-DE" dirty="0"/>
              <a:t> with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experience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Generated</a:t>
            </a:r>
            <a:r>
              <a:rPr lang="de-DE" dirty="0"/>
              <a:t> </a:t>
            </a:r>
            <a:r>
              <a:rPr lang="de-DE" dirty="0" err="1"/>
              <a:t>music</a:t>
            </a:r>
            <a:r>
              <a:rPr lang="de-DE" dirty="0"/>
              <a:t> </a:t>
            </a:r>
            <a:r>
              <a:rPr lang="de-DE" dirty="0" err="1"/>
              <a:t>sounds</a:t>
            </a:r>
            <a:r>
              <a:rPr lang="de-DE" dirty="0"/>
              <a:t> </a:t>
            </a:r>
            <a:r>
              <a:rPr lang="de-DE" dirty="0" err="1"/>
              <a:t>always</a:t>
            </a:r>
            <a:r>
              <a:rPr lang="de-DE" dirty="0"/>
              <a:t> </a:t>
            </a:r>
            <a:r>
              <a:rPr lang="de-DE" dirty="0" err="1"/>
              <a:t>similar</a:t>
            </a:r>
            <a:endParaRPr lang="de-DE" dirty="0"/>
          </a:p>
          <a:p>
            <a:pPr lvl="1"/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rid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pauses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with Python (</a:t>
            </a:r>
            <a:r>
              <a:rPr lang="de-DE" dirty="0" err="1"/>
              <a:t>no</a:t>
            </a:r>
            <a:r>
              <a:rPr lang="de-DE" dirty="0"/>
              <a:t> proper </a:t>
            </a:r>
            <a:r>
              <a:rPr lang="de-DE" dirty="0" err="1"/>
              <a:t>multithreading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Standard </a:t>
            </a:r>
            <a:r>
              <a:rPr lang="de-DE" dirty="0" err="1"/>
              <a:t>emotions</a:t>
            </a:r>
            <a:r>
              <a:rPr lang="de-DE" dirty="0"/>
              <a:t> in FER </a:t>
            </a:r>
            <a:r>
              <a:rPr lang="de-DE" dirty="0" err="1"/>
              <a:t>might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optimal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meetings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1893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644718-E654-44A3-9C0C-F28737970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53" y="305304"/>
            <a:ext cx="10655893" cy="1325563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Example</a:t>
            </a:r>
            <a:r>
              <a:rPr lang="de-DE" dirty="0"/>
              <a:t>: Dynamic Music in </a:t>
            </a:r>
            <a:r>
              <a:rPr lang="de-DE" dirty="0" err="1"/>
              <a:t>Assassin‘s</a:t>
            </a:r>
            <a:r>
              <a:rPr lang="de-DE" dirty="0"/>
              <a:t> Creed III</a:t>
            </a:r>
          </a:p>
        </p:txBody>
      </p:sp>
      <p:pic>
        <p:nvPicPr>
          <p:cNvPr id="4" name="ac3-example">
            <a:hlinkClick r:id="" action="ppaction://media"/>
            <a:extLst>
              <a:ext uri="{FF2B5EF4-FFF2-40B4-BE49-F238E27FC236}">
                <a16:creationId xmlns:a16="http://schemas.microsoft.com/office/drawing/2014/main" id="{E9A5F851-8906-4554-86FE-04240B3A76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1737" y="1858084"/>
            <a:ext cx="10428526" cy="439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34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EF4523-88D5-434C-B0FE-1026C347F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Assassin‘s</a:t>
            </a:r>
            <a:r>
              <a:rPr lang="de-DE" dirty="0"/>
              <a:t> Creed III Music State </a:t>
            </a:r>
            <a:r>
              <a:rPr lang="de-DE" dirty="0" err="1"/>
              <a:t>Machine</a:t>
            </a:r>
            <a:endParaRPr lang="de-DE" dirty="0"/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9DFC42E3-C7BA-4738-94A0-8BDD06ECF2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6152561"/>
              </p:ext>
            </p:extLst>
          </p:nvPr>
        </p:nvGraphicFramePr>
        <p:xfrm>
          <a:off x="3090249" y="1788060"/>
          <a:ext cx="6011501" cy="45086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Acrobat Document" r:id="rId3" imgW="6857771" imgH="5143500" progId="Acrobat.Document.DC">
                  <p:embed/>
                </p:oleObj>
              </mc:Choice>
              <mc:Fallback>
                <p:oleObj name="Acrobat Document" r:id="rId3" imgW="6857771" imgH="514350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90249" y="1788060"/>
                        <a:ext cx="6011501" cy="45086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5871867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774</Words>
  <Application>Microsoft Office PowerPoint</Application>
  <PresentationFormat>Breitbild</PresentationFormat>
  <Paragraphs>84</Paragraphs>
  <Slides>14</Slides>
  <Notes>0</Notes>
  <HiddenSlides>0</HiddenSlides>
  <MMClips>1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Rückblick</vt:lpstr>
      <vt:lpstr>Acrobat Document</vt:lpstr>
      <vt:lpstr>Generating Live Soundtracks for Video Conferences</vt:lpstr>
      <vt:lpstr>Recap: Motivation</vt:lpstr>
      <vt:lpstr>Who generates the music?</vt:lpstr>
      <vt:lpstr>Current Approach</vt:lpstr>
      <vt:lpstr>Workflow/Tools</vt:lpstr>
      <vt:lpstr>Emotions and music</vt:lpstr>
      <vt:lpstr>Initial Evaluation</vt:lpstr>
      <vt:lpstr>Example: Dynamic Music in Assassin‘s Creed III</vt:lpstr>
      <vt:lpstr>Assassin‘s Creed III Music State Machine</vt:lpstr>
      <vt:lpstr>State Machine Approach for Video Conferences</vt:lpstr>
      <vt:lpstr>State Machine Prototype</vt:lpstr>
      <vt:lpstr>Possible Study Design</vt:lpstr>
      <vt:lpstr>Remaining challenges/future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Generating Live Soundtracks for Video Conferences</dc:title>
  <dc:creator>Clemens Tiedt</dc:creator>
  <cp:lastModifiedBy>Clemens Tiedt</cp:lastModifiedBy>
  <cp:revision>27</cp:revision>
  <dcterms:created xsi:type="dcterms:W3CDTF">2022-01-28T10:08:15Z</dcterms:created>
  <dcterms:modified xsi:type="dcterms:W3CDTF">2022-03-21T11:30:29Z</dcterms:modified>
</cp:coreProperties>
</file>

<file path=docProps/thumbnail.jpeg>
</file>